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65" r:id="rId6"/>
    <p:sldMasterId id="2147483682" r:id="rId7"/>
  </p:sldMasterIdLst>
  <p:notesMasterIdLst>
    <p:notesMasterId r:id="rId93"/>
  </p:notesMasterIdLst>
  <p:handoutMasterIdLst>
    <p:handoutMasterId r:id="rId94"/>
  </p:handoutMasterIdLst>
  <p:sldIdLst>
    <p:sldId id="263" r:id="rId8"/>
    <p:sldId id="623" r:id="rId9"/>
    <p:sldId id="259" r:id="rId10"/>
    <p:sldId id="299" r:id="rId11"/>
    <p:sldId id="300" r:id="rId12"/>
    <p:sldId id="301" r:id="rId13"/>
    <p:sldId id="302" r:id="rId14"/>
    <p:sldId id="303" r:id="rId15"/>
    <p:sldId id="298" r:id="rId16"/>
    <p:sldId id="275" r:id="rId17"/>
    <p:sldId id="278" r:id="rId18"/>
    <p:sldId id="276" r:id="rId19"/>
    <p:sldId id="265" r:id="rId20"/>
    <p:sldId id="304" r:id="rId21"/>
    <p:sldId id="274" r:id="rId22"/>
    <p:sldId id="279" r:id="rId23"/>
    <p:sldId id="277" r:id="rId24"/>
    <p:sldId id="269" r:id="rId25"/>
    <p:sldId id="268" r:id="rId26"/>
    <p:sldId id="280" r:id="rId27"/>
    <p:sldId id="281" r:id="rId28"/>
    <p:sldId id="271" r:id="rId29"/>
    <p:sldId id="283" r:id="rId30"/>
    <p:sldId id="284" r:id="rId31"/>
    <p:sldId id="285" r:id="rId32"/>
    <p:sldId id="624" r:id="rId33"/>
    <p:sldId id="308" r:id="rId34"/>
    <p:sldId id="286" r:id="rId35"/>
    <p:sldId id="288" r:id="rId36"/>
    <p:sldId id="287" r:id="rId37"/>
    <p:sldId id="289" r:id="rId38"/>
    <p:sldId id="290" r:id="rId39"/>
    <p:sldId id="273" r:id="rId40"/>
    <p:sldId id="307" r:id="rId41"/>
    <p:sldId id="292" r:id="rId42"/>
    <p:sldId id="293" r:id="rId43"/>
    <p:sldId id="272" r:id="rId44"/>
    <p:sldId id="295" r:id="rId45"/>
    <p:sldId id="294" r:id="rId46"/>
    <p:sldId id="297" r:id="rId47"/>
    <p:sldId id="305" r:id="rId48"/>
    <p:sldId id="306" r:id="rId49"/>
    <p:sldId id="264" r:id="rId50"/>
    <p:sldId id="626" r:id="rId51"/>
    <p:sldId id="266" r:id="rId52"/>
    <p:sldId id="627" r:id="rId53"/>
    <p:sldId id="608" r:id="rId54"/>
    <p:sldId id="609" r:id="rId55"/>
    <p:sldId id="267" r:id="rId56"/>
    <p:sldId id="628" r:id="rId57"/>
    <p:sldId id="629" r:id="rId58"/>
    <p:sldId id="630" r:id="rId59"/>
    <p:sldId id="631" r:id="rId60"/>
    <p:sldId id="632" r:id="rId61"/>
    <p:sldId id="605" r:id="rId62"/>
    <p:sldId id="633" r:id="rId63"/>
    <p:sldId id="634" r:id="rId64"/>
    <p:sldId id="635" r:id="rId65"/>
    <p:sldId id="606" r:id="rId66"/>
    <p:sldId id="636" r:id="rId67"/>
    <p:sldId id="637" r:id="rId68"/>
    <p:sldId id="638" r:id="rId69"/>
    <p:sldId id="639" r:id="rId70"/>
    <p:sldId id="640" r:id="rId71"/>
    <p:sldId id="641" r:id="rId72"/>
    <p:sldId id="642" r:id="rId73"/>
    <p:sldId id="643" r:id="rId74"/>
    <p:sldId id="644" r:id="rId75"/>
    <p:sldId id="607" r:id="rId76"/>
    <p:sldId id="645" r:id="rId77"/>
    <p:sldId id="646" r:id="rId78"/>
    <p:sldId id="647" r:id="rId79"/>
    <p:sldId id="648" r:id="rId80"/>
    <p:sldId id="649" r:id="rId81"/>
    <p:sldId id="309" r:id="rId82"/>
    <p:sldId id="310" r:id="rId83"/>
    <p:sldId id="311" r:id="rId84"/>
    <p:sldId id="312" r:id="rId85"/>
    <p:sldId id="617" r:id="rId86"/>
    <p:sldId id="618" r:id="rId87"/>
    <p:sldId id="650" r:id="rId88"/>
    <p:sldId id="619" r:id="rId89"/>
    <p:sldId id="620" r:id="rId90"/>
    <p:sldId id="611" r:id="rId91"/>
    <p:sldId id="29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90" Type="http://schemas.openxmlformats.org/officeDocument/2006/relationships/slide" Target="slides/slide83.xml"/><Relationship Id="rId95"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B12382-8382-4D2D-8A79-2FD7CF47B6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A8E006-6000-4FBD-B835-971D6DD45A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FB66D9-65C8-4B53-A8E7-BCB42BF96A80}" type="datetime1">
              <a:rPr lang="en-US" smtClean="0"/>
              <a:t>10/25/2024</a:t>
            </a:fld>
            <a:endParaRPr lang="en-US"/>
          </a:p>
        </p:txBody>
      </p:sp>
      <p:sp>
        <p:nvSpPr>
          <p:cNvPr id="4" name="Footer Placeholder 3">
            <a:extLst>
              <a:ext uri="{FF2B5EF4-FFF2-40B4-BE49-F238E27FC236}">
                <a16:creationId xmlns:a16="http://schemas.microsoft.com/office/drawing/2014/main" id="{DE1FEBDA-49B4-4C78-AD0F-3070CE571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B66C9F-CFC3-4B11-BB4F-88137E8E07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7623CB-BD77-4A77-986D-6055EA9FC5E2}" type="slidenum">
              <a:rPr lang="en-US" smtClean="0"/>
              <a:t>‹#›</a:t>
            </a:fld>
            <a:endParaRPr lang="en-US"/>
          </a:p>
        </p:txBody>
      </p:sp>
    </p:spTree>
    <p:extLst>
      <p:ext uri="{BB962C8B-B14F-4D97-AF65-F5344CB8AC3E}">
        <p14:creationId xmlns:p14="http://schemas.microsoft.com/office/powerpoint/2010/main" val="40570146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5D212-7296-4F7C-A447-FF7AECE272A6}" type="datetime1">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9ED34-9336-4E32-85B3-798CF6C9735C}" type="slidenum">
              <a:rPr lang="en-US" smtClean="0"/>
              <a:t>‹#›</a:t>
            </a:fld>
            <a:endParaRPr lang="en-US"/>
          </a:p>
        </p:txBody>
      </p:sp>
    </p:spTree>
    <p:extLst>
      <p:ext uri="{BB962C8B-B14F-4D97-AF65-F5344CB8AC3E}">
        <p14:creationId xmlns:p14="http://schemas.microsoft.com/office/powerpoint/2010/main" val="16607116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17</a:t>
            </a:fld>
            <a:endParaRPr lang="en-US"/>
          </a:p>
        </p:txBody>
      </p:sp>
    </p:spTree>
    <p:extLst>
      <p:ext uri="{BB962C8B-B14F-4D97-AF65-F5344CB8AC3E}">
        <p14:creationId xmlns:p14="http://schemas.microsoft.com/office/powerpoint/2010/main" val="3994173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46676-F74B-4B67-ADF4-E8C2D467D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17072BF-7DCA-4A52-A4FB-964503B1DAA9}"/>
              </a:ext>
            </a:extLst>
          </p:cNvPr>
          <p:cNvSpPr txBox="1">
            <a:spLocks noGrp="1"/>
          </p:cNvSpPr>
          <p:nvPr>
            <p:ph type="body" sz="quarter" idx="1"/>
          </p:nvPr>
        </p:nvSpPr>
        <p:spPr/>
        <p:txBody>
          <a:bodyPr/>
          <a:lstStyle/>
          <a:p>
            <a:pPr lvl="0"/>
            <a:r>
              <a:rPr lang="nl-NL"/>
              <a:t>Using the example from the previous sheet, introduce some of the basic REST Assured features</a:t>
            </a:r>
          </a:p>
        </p:txBody>
      </p:sp>
      <p:sp>
        <p:nvSpPr>
          <p:cNvPr id="4" name="Slide Number Placeholder 3">
            <a:extLst>
              <a:ext uri="{FF2B5EF4-FFF2-40B4-BE49-F238E27FC236}">
                <a16:creationId xmlns:a16="http://schemas.microsoft.com/office/drawing/2014/main" id="{11566955-9002-4D02-B8F8-8FB2D134B69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A100B20-5661-451E-BFF2-0F7A5880D9CF}" type="slidenum">
              <a:t>50</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5A934-0096-4FEF-B81B-56068B61B71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EC687F7-65E6-4360-A6C4-05710FDEB770}"/>
              </a:ext>
            </a:extLst>
          </p:cNvPr>
          <p:cNvSpPr txBox="1">
            <a:spLocks noGrp="1"/>
          </p:cNvSpPr>
          <p:nvPr>
            <p:ph type="body" sz="quarter" idx="1"/>
          </p:nvPr>
        </p:nvSpPr>
        <p:spPr/>
        <p:txBody>
          <a:bodyPr/>
          <a:lstStyle/>
          <a:p>
            <a:pPr lvl="0"/>
            <a:r>
              <a:rPr lang="nl-NL"/>
              <a:t>Go into a little more detail with regards to Hamcrest matchers – readable matchers for creating checks</a:t>
            </a:r>
          </a:p>
        </p:txBody>
      </p:sp>
      <p:sp>
        <p:nvSpPr>
          <p:cNvPr id="4" name="Slide Number Placeholder 3">
            <a:extLst>
              <a:ext uri="{FF2B5EF4-FFF2-40B4-BE49-F238E27FC236}">
                <a16:creationId xmlns:a16="http://schemas.microsoft.com/office/drawing/2014/main" id="{F0104DB0-99AF-4C18-85E1-DA479E46CD5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2C0FAD8-5D09-40EE-85F8-051991D3C175}" type="slidenum">
              <a:t>51</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FA178-032A-40E8-8DAE-3194CD8EA97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7937F67-380D-4238-BBCC-D90F066067E0}"/>
              </a:ext>
            </a:extLst>
          </p:cNvPr>
          <p:cNvSpPr txBox="1">
            <a:spLocks noGrp="1"/>
          </p:cNvSpPr>
          <p:nvPr>
            <p:ph type="body" sz="quarter" idx="1"/>
          </p:nvPr>
        </p:nvSpPr>
        <p:spPr/>
        <p:txBody>
          <a:bodyPr/>
          <a:lstStyle/>
          <a:p>
            <a:pPr lvl="0"/>
            <a:r>
              <a:rPr lang="nl-NL"/>
              <a:t>Go into a little more detail with regards to Gpath for effective selection of elements from XML and JSON responses</a:t>
            </a:r>
          </a:p>
        </p:txBody>
      </p:sp>
      <p:sp>
        <p:nvSpPr>
          <p:cNvPr id="4" name="Slide Number Placeholder 3">
            <a:extLst>
              <a:ext uri="{FF2B5EF4-FFF2-40B4-BE49-F238E27FC236}">
                <a16:creationId xmlns:a16="http://schemas.microsoft.com/office/drawing/2014/main" id="{5CB046F0-78C5-4978-867C-8612978D392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38D9105-00B8-4692-89D4-7B021155AD1E}" type="slidenum">
              <a:t>52</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5FE46-FB7B-4AAA-8043-AAD391BF3E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308FFDB-D784-469B-A86C-2B0982B35B22}"/>
              </a:ext>
            </a:extLst>
          </p:cNvPr>
          <p:cNvSpPr txBox="1">
            <a:spLocks noGrp="1"/>
          </p:cNvSpPr>
          <p:nvPr>
            <p:ph type="body" sz="quarter" idx="1"/>
          </p:nvPr>
        </p:nvSpPr>
        <p:spPr/>
        <p:txBody>
          <a:bodyPr/>
          <a:lstStyle/>
          <a:p>
            <a:pPr lvl="0"/>
            <a:r>
              <a:rPr lang="nl-NL"/>
              <a:t>Example – also explain the [0] needed since we’re dealing with a collection of Places here, and the single quotes to deal with the space in the JSON field name</a:t>
            </a:r>
          </a:p>
        </p:txBody>
      </p:sp>
      <p:sp>
        <p:nvSpPr>
          <p:cNvPr id="4" name="Slide Number Placeholder 3">
            <a:extLst>
              <a:ext uri="{FF2B5EF4-FFF2-40B4-BE49-F238E27FC236}">
                <a16:creationId xmlns:a16="http://schemas.microsoft.com/office/drawing/2014/main" id="{270E9D5D-988F-41FD-A5EF-3194F3D0D5F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939C1CB-1461-4174-9880-96BF0BECC797}" type="slidenum">
              <a:t>53</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511C8B-4ED5-4B6E-91E7-A628A50872C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4A5D9BD-E814-40C6-AED1-388BD6009D13}"/>
              </a:ext>
            </a:extLst>
          </p:cNvPr>
          <p:cNvSpPr txBox="1">
            <a:spLocks noGrp="1"/>
          </p:cNvSpPr>
          <p:nvPr>
            <p:ph type="body" sz="quarter" idx="1"/>
          </p:nvPr>
        </p:nvSpPr>
        <p:spPr/>
        <p:txBody>
          <a:bodyPr/>
          <a:lstStyle/>
          <a:p>
            <a:pPr lvl="0"/>
            <a:r>
              <a:rPr lang="nl-NL"/>
              <a:t>Explain how you can not only perform validations on response content, but also on response headers.</a:t>
            </a:r>
          </a:p>
        </p:txBody>
      </p:sp>
      <p:sp>
        <p:nvSpPr>
          <p:cNvPr id="4" name="Slide Number Placeholder 3">
            <a:extLst>
              <a:ext uri="{FF2B5EF4-FFF2-40B4-BE49-F238E27FC236}">
                <a16:creationId xmlns:a16="http://schemas.microsoft.com/office/drawing/2014/main" id="{0EE10FE3-0308-4D8F-BC21-B8E9650ADEE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54D5628-42C0-4D4B-B9B6-67F917992EF4}" type="slidenum">
              <a:t>54</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F0A7A-5445-4473-BE0C-88A92B32593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009C60B-3DBD-4EEB-ACE5-BBABCCAB63C1}"/>
              </a:ext>
            </a:extLst>
          </p:cNvPr>
          <p:cNvSpPr txBox="1">
            <a:spLocks noGrp="1"/>
          </p:cNvSpPr>
          <p:nvPr>
            <p:ph type="body" sz="quarter" idx="1"/>
          </p:nvPr>
        </p:nvSpPr>
        <p:spPr/>
        <p:txBody>
          <a:bodyPr/>
          <a:lstStyle/>
          <a:p>
            <a:pPr lvl="0"/>
            <a:r>
              <a:rPr lang="nl-NL"/>
              <a:t>Explain why this API was chosen (simple, very ‘real’ data, something lots of people can relate to)</a:t>
            </a:r>
          </a:p>
          <a:p>
            <a:pPr lvl="0"/>
            <a:endParaRPr lang="nl-NL"/>
          </a:p>
          <a:p>
            <a:pPr lvl="0"/>
            <a:r>
              <a:rPr lang="nl-NL"/>
              <a:t>Mocks are included in the project to avoid the risk of the API being unavailable during the workshop (this actually happened to me once), feel free to remove it and test against the actual API</a:t>
            </a:r>
          </a:p>
          <a:p>
            <a:pPr lvl="0"/>
            <a:endParaRPr lang="nl-NL"/>
          </a:p>
          <a:p>
            <a:pPr lvl="0"/>
            <a:r>
              <a:rPr lang="nl-NL"/>
              <a:t>Alternatively, you can always use your own API of course!</a:t>
            </a:r>
          </a:p>
        </p:txBody>
      </p:sp>
      <p:sp>
        <p:nvSpPr>
          <p:cNvPr id="4" name="Slide Number Placeholder 3">
            <a:extLst>
              <a:ext uri="{FF2B5EF4-FFF2-40B4-BE49-F238E27FC236}">
                <a16:creationId xmlns:a16="http://schemas.microsoft.com/office/drawing/2014/main" id="{BE36F008-9CA4-4676-AD30-3884078B22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8946A66-8415-4C9D-9AD1-5C5DE7E9D675}"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55</a:t>
            </a:fld>
            <a:endParaRPr kumimoji="0" lang="nl-NL" sz="12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25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A99CA-F250-4F50-BADF-D351525623E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AB0099F-4346-454A-AED0-43FFC02360F1}"/>
              </a:ext>
            </a:extLst>
          </p:cNvPr>
          <p:cNvSpPr txBox="1">
            <a:spLocks noGrp="1"/>
          </p:cNvSpPr>
          <p:nvPr>
            <p:ph type="body" sz="quarter" idx="1"/>
          </p:nvPr>
        </p:nvSpPr>
        <p:spPr/>
        <p:txBody>
          <a:bodyPr/>
          <a:lstStyle/>
          <a:p>
            <a:pPr lvl="0"/>
            <a:r>
              <a:rPr lang="nl-NL"/>
              <a:t>Explain the difference between path and query string parameters in RESTful web services</a:t>
            </a:r>
          </a:p>
        </p:txBody>
      </p:sp>
      <p:sp>
        <p:nvSpPr>
          <p:cNvPr id="4" name="Slide Number Placeholder 3">
            <a:extLst>
              <a:ext uri="{FF2B5EF4-FFF2-40B4-BE49-F238E27FC236}">
                <a16:creationId xmlns:a16="http://schemas.microsoft.com/office/drawing/2014/main" id="{AA4F93A4-C0CC-453D-A36C-F76E0CC483D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7D80D5E-092C-42BE-83C4-CE827814DFCE}" type="slidenum">
              <a:t>56</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DD5F6-44B9-4012-80EF-B6D8AEF810C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6366499-F2AD-4FC7-9839-07F76B3157CA}"/>
              </a:ext>
            </a:extLst>
          </p:cNvPr>
          <p:cNvSpPr txBox="1">
            <a:spLocks noGrp="1"/>
          </p:cNvSpPr>
          <p:nvPr>
            <p:ph type="body" sz="quarter" idx="1"/>
          </p:nvPr>
        </p:nvSpPr>
        <p:spPr/>
        <p:txBody>
          <a:bodyPr/>
          <a:lstStyle/>
          <a:p>
            <a:pPr lvl="0"/>
            <a:r>
              <a:rPr lang="nl-NL"/>
              <a:t>Explain how you define query string parameters to be used when calling a service in REST Assured (using params() )</a:t>
            </a:r>
          </a:p>
        </p:txBody>
      </p:sp>
      <p:sp>
        <p:nvSpPr>
          <p:cNvPr id="4" name="Slide Number Placeholder 3">
            <a:extLst>
              <a:ext uri="{FF2B5EF4-FFF2-40B4-BE49-F238E27FC236}">
                <a16:creationId xmlns:a16="http://schemas.microsoft.com/office/drawing/2014/main" id="{ED68B408-0771-4C16-BE62-51A67D6FC65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F864EBE-ECAF-4186-91C0-CC4A39FC1194}" type="slidenum">
              <a:t>57</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7B305-2EF7-4D56-AD0A-3F125115DF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908A669-4B1C-4274-8F0B-85E30B722C7A}"/>
              </a:ext>
            </a:extLst>
          </p:cNvPr>
          <p:cNvSpPr txBox="1">
            <a:spLocks noGrp="1"/>
          </p:cNvSpPr>
          <p:nvPr>
            <p:ph type="body" sz="quarter" idx="1"/>
          </p:nvPr>
        </p:nvSpPr>
        <p:spPr/>
        <p:txBody>
          <a:bodyPr/>
          <a:lstStyle/>
          <a:p>
            <a:pPr lvl="0"/>
            <a:r>
              <a:rPr lang="nl-NL"/>
              <a:t>Explain how you define path parameters to be used when calling a service in REST Assured (using pathParam() )</a:t>
            </a:r>
          </a:p>
          <a:p>
            <a:pPr lvl="0"/>
            <a:endParaRPr lang="nl-NL"/>
          </a:p>
        </p:txBody>
      </p:sp>
      <p:sp>
        <p:nvSpPr>
          <p:cNvPr id="4" name="Slide Number Placeholder 3">
            <a:extLst>
              <a:ext uri="{FF2B5EF4-FFF2-40B4-BE49-F238E27FC236}">
                <a16:creationId xmlns:a16="http://schemas.microsoft.com/office/drawing/2014/main" id="{C1A2A42F-EF4B-4843-8F24-18E396D41BB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86F6240-279D-486B-B1B5-EA655A61EF3B}" type="slidenum">
              <a:t>58</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7647D-5C54-4535-A499-41ACBAD23C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1CCFE2-B237-4FCC-89D0-9DD507ADFCAC}"/>
              </a:ext>
            </a:extLst>
          </p:cNvPr>
          <p:cNvSpPr txBox="1">
            <a:spLocks noGrp="1"/>
          </p:cNvSpPr>
          <p:nvPr>
            <p:ph type="body" sz="quarter" idx="1"/>
          </p:nvPr>
        </p:nvSpPr>
        <p:spPr/>
        <p:txBody>
          <a:bodyPr/>
          <a:lstStyle/>
          <a:p>
            <a:pPr lvl="0"/>
            <a:r>
              <a:rPr lang="nl-NL"/>
              <a:t>Explain how to create data driven tests using the TestNG or JUnit @DataProvider and (path or query string) parameters</a:t>
            </a:r>
          </a:p>
        </p:txBody>
      </p:sp>
      <p:sp>
        <p:nvSpPr>
          <p:cNvPr id="4" name="Slide Number Placeholder 3">
            <a:extLst>
              <a:ext uri="{FF2B5EF4-FFF2-40B4-BE49-F238E27FC236}">
                <a16:creationId xmlns:a16="http://schemas.microsoft.com/office/drawing/2014/main" id="{BC2F41DE-9DCB-467C-A170-70DFAF7F6B8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554F8F7-8B99-4F76-A56C-56A83016FCCA}" type="slidenum">
              <a:t>59</a:t>
            </a:fld>
            <a:endParaRPr lang="nl-NL"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091264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3136125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7647D-5C54-4535-A499-41ACBAD23C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1CCFE2-B237-4FCC-89D0-9DD507ADFCAC}"/>
              </a:ext>
            </a:extLst>
          </p:cNvPr>
          <p:cNvSpPr txBox="1">
            <a:spLocks noGrp="1"/>
          </p:cNvSpPr>
          <p:nvPr>
            <p:ph type="body" sz="quarter" idx="1"/>
          </p:nvPr>
        </p:nvSpPr>
        <p:spPr/>
        <p:txBody>
          <a:bodyPr/>
          <a:lstStyle/>
          <a:p>
            <a:pPr lvl="0"/>
            <a:r>
              <a:rPr lang="nl-NL"/>
              <a:t>Explain how to create data driven tests using the TestNG or JUnit @DataProvider and (path or query string) parameters</a:t>
            </a:r>
          </a:p>
        </p:txBody>
      </p:sp>
      <p:sp>
        <p:nvSpPr>
          <p:cNvPr id="4" name="Slide Number Placeholder 3">
            <a:extLst>
              <a:ext uri="{FF2B5EF4-FFF2-40B4-BE49-F238E27FC236}">
                <a16:creationId xmlns:a16="http://schemas.microsoft.com/office/drawing/2014/main" id="{BC2F41DE-9DCB-467C-A170-70DFAF7F6B8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554F8F7-8B99-4F76-A56C-56A83016FCCA}" type="slidenum">
              <a:t>60</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F410B-622E-4E55-814F-A1D4CC6243D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0A299A4-656A-41E8-B744-481B622B1128}"/>
              </a:ext>
            </a:extLst>
          </p:cNvPr>
          <p:cNvSpPr txBox="1">
            <a:spLocks noGrp="1"/>
          </p:cNvSpPr>
          <p:nvPr>
            <p:ph type="body" sz="quarter" idx="1"/>
          </p:nvPr>
        </p:nvSpPr>
        <p:spPr/>
        <p:txBody>
          <a:bodyPr/>
          <a:lstStyle/>
          <a:p>
            <a:pPr lvl="0"/>
            <a:r>
              <a:rPr lang="nl-NL"/>
              <a:t>Explain why web services sometimes need to be secured and introduce the different authentication options for RESTful web services</a:t>
            </a:r>
          </a:p>
        </p:txBody>
      </p:sp>
      <p:sp>
        <p:nvSpPr>
          <p:cNvPr id="4" name="Slide Number Placeholder 3">
            <a:extLst>
              <a:ext uri="{FF2B5EF4-FFF2-40B4-BE49-F238E27FC236}">
                <a16:creationId xmlns:a16="http://schemas.microsoft.com/office/drawing/2014/main" id="{C6E410CD-52A8-4301-AE77-36A5A34E7F2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5C34DD9-9198-446D-BBD5-56CE347407AC}" type="slidenum">
              <a:t>61</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DA642-F37F-457B-9A96-0E0789AB7B9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5A648F5-7C79-4D50-8565-302A27410B35}"/>
              </a:ext>
            </a:extLst>
          </p:cNvPr>
          <p:cNvSpPr txBox="1">
            <a:spLocks noGrp="1"/>
          </p:cNvSpPr>
          <p:nvPr>
            <p:ph type="body" sz="quarter" idx="1"/>
          </p:nvPr>
        </p:nvSpPr>
        <p:spPr/>
        <p:txBody>
          <a:bodyPr/>
          <a:lstStyle/>
          <a:p>
            <a:pPr lvl="0"/>
            <a:r>
              <a:rPr lang="nl-NL"/>
              <a:t>Explain Basic (username / password) authentication</a:t>
            </a:r>
          </a:p>
        </p:txBody>
      </p:sp>
      <p:sp>
        <p:nvSpPr>
          <p:cNvPr id="4" name="Slide Number Placeholder 3">
            <a:extLst>
              <a:ext uri="{FF2B5EF4-FFF2-40B4-BE49-F238E27FC236}">
                <a16:creationId xmlns:a16="http://schemas.microsoft.com/office/drawing/2014/main" id="{3895CC1F-D092-424C-A5F8-04A62F32124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D0D3179-A241-44DE-83F0-8FA9F2D6A3A8}" type="slidenum">
              <a:t>62</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3D3B4-DAA7-4B59-B3C9-532C0D76ED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E1AEB68-7C95-4BFA-AB4B-A79F9177BC76}"/>
              </a:ext>
            </a:extLst>
          </p:cNvPr>
          <p:cNvSpPr txBox="1">
            <a:spLocks noGrp="1"/>
          </p:cNvSpPr>
          <p:nvPr>
            <p:ph type="body" sz="quarter" idx="1"/>
          </p:nvPr>
        </p:nvSpPr>
        <p:spPr/>
        <p:txBody>
          <a:bodyPr/>
          <a:lstStyle/>
          <a:p>
            <a:pPr lvl="0"/>
            <a:r>
              <a:rPr lang="nl-NL"/>
              <a:t>Explain Oauth</a:t>
            </a:r>
          </a:p>
          <a:p>
            <a:pPr marL="228600" lvl="0" indent="-228600">
              <a:buSzPct val="100000"/>
              <a:buAutoNum type="arabicPeriod"/>
            </a:pPr>
            <a:r>
              <a:rPr lang="nl-NL"/>
              <a:t>Retrieve access token by calling endpoint (mostly secured using Basic authentication)</a:t>
            </a:r>
          </a:p>
          <a:p>
            <a:pPr marL="228600" lvl="0" indent="-228600">
              <a:buSzPct val="100000"/>
              <a:buAutoNum type="arabicPeriod"/>
            </a:pPr>
            <a:r>
              <a:rPr lang="nl-NL"/>
              <a:t>Include obtained authentication token in the header of all subsequent requests</a:t>
            </a:r>
          </a:p>
          <a:p>
            <a:pPr marL="228600" lvl="0" indent="-228600">
              <a:buSzPct val="100000"/>
              <a:buAutoNum type="arabicPeriod"/>
            </a:pPr>
            <a:endParaRPr lang="nl-NL"/>
          </a:p>
          <a:p>
            <a:pPr lvl="0"/>
            <a:r>
              <a:rPr lang="nl-NL"/>
              <a:t>Explain that authentication token is tied to a specific user and that it has an expiration time (after which a new token needs to be requested)</a:t>
            </a:r>
          </a:p>
        </p:txBody>
      </p:sp>
      <p:sp>
        <p:nvSpPr>
          <p:cNvPr id="4" name="Slide Number Placeholder 3">
            <a:extLst>
              <a:ext uri="{FF2B5EF4-FFF2-40B4-BE49-F238E27FC236}">
                <a16:creationId xmlns:a16="http://schemas.microsoft.com/office/drawing/2014/main" id="{0C7E7D13-F520-4CD2-B1DA-237BCA19A95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12737FC-DA53-47D4-9C85-770A2D4150D5}" type="slidenum">
              <a:t>63</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21E1C-5EA0-4E1D-B1A0-4583C5FE2E8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0FDDF71-84A0-4698-9FCD-AE3B98FEBA17}"/>
              </a:ext>
            </a:extLst>
          </p:cNvPr>
          <p:cNvSpPr txBox="1">
            <a:spLocks noGrp="1"/>
          </p:cNvSpPr>
          <p:nvPr>
            <p:ph type="body" sz="quarter" idx="1"/>
          </p:nvPr>
        </p:nvSpPr>
        <p:spPr/>
        <p:txBody>
          <a:bodyPr/>
          <a:lstStyle/>
          <a:p>
            <a:pPr lvl="0"/>
            <a:r>
              <a:rPr lang="nl-NL"/>
              <a:t>Refer to the exercise where you needed to manually copy and paste the OAuth authentication token. This is cumbersome, especially when you want to have your tests run unattended (which you want to ;). To be able to do so, you need a way to extract response values from a certain request (in this case the authentication token) and reuse it in subsequent tests.</a:t>
            </a:r>
          </a:p>
        </p:txBody>
      </p:sp>
      <p:sp>
        <p:nvSpPr>
          <p:cNvPr id="4" name="Slide Number Placeholder 3">
            <a:extLst>
              <a:ext uri="{FF2B5EF4-FFF2-40B4-BE49-F238E27FC236}">
                <a16:creationId xmlns:a16="http://schemas.microsoft.com/office/drawing/2014/main" id="{7DE59884-1797-4000-8721-47C11919276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7A7B2E1-8AF2-496D-A8E4-B5644DB30E46}" type="slidenum">
              <a:t>64</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C0D5F-8652-4B7B-A7E6-08B43E304E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48204B8-05C2-4AAB-85C6-DD744B92B5CC}"/>
              </a:ext>
            </a:extLst>
          </p:cNvPr>
          <p:cNvSpPr txBox="1">
            <a:spLocks noGrp="1"/>
          </p:cNvSpPr>
          <p:nvPr>
            <p:ph type="body" sz="quarter" idx="1"/>
          </p:nvPr>
        </p:nvSpPr>
        <p:spPr/>
        <p:txBody>
          <a:bodyPr/>
          <a:lstStyle/>
          <a:p>
            <a:pPr lvl="0"/>
            <a:r>
              <a:rPr lang="nl-NL"/>
              <a:t>Explain the REST Assured extract() feature, which you can use (using GPath) to extract certain values from a response for later reuse.</a:t>
            </a:r>
          </a:p>
        </p:txBody>
      </p:sp>
      <p:sp>
        <p:nvSpPr>
          <p:cNvPr id="4" name="Slide Number Placeholder 3">
            <a:extLst>
              <a:ext uri="{FF2B5EF4-FFF2-40B4-BE49-F238E27FC236}">
                <a16:creationId xmlns:a16="http://schemas.microsoft.com/office/drawing/2014/main" id="{F889EFEF-9007-45E1-9F6A-6AA80E464BA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EB8895A-035D-412C-B8FC-24AC1B3EF434}" type="slidenum">
              <a:t>65</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B9394-BCA8-4CD3-87FF-CDD2F72FDA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08CA1AD-8FD8-4DC4-BFC3-05D9EB5F16E8}"/>
              </a:ext>
            </a:extLst>
          </p:cNvPr>
          <p:cNvSpPr txBox="1">
            <a:spLocks noGrp="1"/>
          </p:cNvSpPr>
          <p:nvPr>
            <p:ph type="body" sz="quarter" idx="1"/>
          </p:nvPr>
        </p:nvSpPr>
        <p:spPr/>
        <p:txBody>
          <a:bodyPr/>
          <a:lstStyle/>
          <a:p>
            <a:pPr lvl="0"/>
            <a:r>
              <a:rPr lang="nl-NL"/>
              <a:t>If you want the same check to be performed for a lot of different API calls, including them in each and every test (and having to update them X times when they require maintenance) is a waste of effort…</a:t>
            </a:r>
          </a:p>
        </p:txBody>
      </p:sp>
      <p:sp>
        <p:nvSpPr>
          <p:cNvPr id="4" name="Slide Number Placeholder 3">
            <a:extLst>
              <a:ext uri="{FF2B5EF4-FFF2-40B4-BE49-F238E27FC236}">
                <a16:creationId xmlns:a16="http://schemas.microsoft.com/office/drawing/2014/main" id="{2186B508-A79E-451E-B91E-67F2180825E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3E1F2-95A8-4410-A660-3A488A630477}" type="slidenum">
              <a:t>66</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DBA50B-DC4D-426F-8ABA-F165A27F92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B61E002-A6DC-4419-8986-21279C1B9FC6}"/>
              </a:ext>
            </a:extLst>
          </p:cNvPr>
          <p:cNvSpPr txBox="1">
            <a:spLocks noGrp="1"/>
          </p:cNvSpPr>
          <p:nvPr>
            <p:ph type="body" sz="quarter" idx="1"/>
          </p:nvPr>
        </p:nvSpPr>
        <p:spPr/>
        <p:txBody>
          <a:bodyPr/>
          <a:lstStyle/>
          <a:p>
            <a:pPr lvl="0"/>
            <a:r>
              <a:rPr lang="nl-NL"/>
              <a:t>The ResponseSpecBuilder supports defining checks globally. You can then use these in your tests and combine them with test-specific checks.</a:t>
            </a:r>
          </a:p>
        </p:txBody>
      </p:sp>
      <p:sp>
        <p:nvSpPr>
          <p:cNvPr id="4" name="Slide Number Placeholder 3">
            <a:extLst>
              <a:ext uri="{FF2B5EF4-FFF2-40B4-BE49-F238E27FC236}">
                <a16:creationId xmlns:a16="http://schemas.microsoft.com/office/drawing/2014/main" id="{3FDF4E2C-0BED-48B2-9B6E-18D2389D225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52EDCEC-2507-4D6E-AF7B-A45A1444D4F7}" type="slidenum">
              <a:t>67</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9C799-8AEA-4DF9-9A0F-60267E1CE85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BFBC5DD-1A17-45F4-8EE8-DCE4CF9B1B5D}"/>
              </a:ext>
            </a:extLst>
          </p:cNvPr>
          <p:cNvSpPr txBox="1">
            <a:spLocks noGrp="1"/>
          </p:cNvSpPr>
          <p:nvPr>
            <p:ph type="body" sz="quarter" idx="1"/>
          </p:nvPr>
        </p:nvSpPr>
        <p:spPr/>
        <p:txBody>
          <a:bodyPr/>
          <a:lstStyle/>
          <a:p>
            <a:pPr lvl="0"/>
            <a:r>
              <a:rPr lang="nl-NL"/>
              <a:t>If you want the same check to be performed for a lot of different API calls, including them in each and every test (and having to update them X times when they require maintenance) is a waste of effort…</a:t>
            </a:r>
          </a:p>
        </p:txBody>
      </p:sp>
      <p:sp>
        <p:nvSpPr>
          <p:cNvPr id="4" name="Slide Number Placeholder 3">
            <a:extLst>
              <a:ext uri="{FF2B5EF4-FFF2-40B4-BE49-F238E27FC236}">
                <a16:creationId xmlns:a16="http://schemas.microsoft.com/office/drawing/2014/main" id="{D5609D1F-3EA9-4399-8128-C840ACE238D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33FF9FC-81C2-482D-88C8-90A74C150015}" type="slidenum">
              <a:t>68</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F07AD-101D-46D2-8A14-13DB25B69B9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9D86D9-D271-4E70-BD26-B4E0BD90C19B}"/>
              </a:ext>
            </a:extLst>
          </p:cNvPr>
          <p:cNvSpPr txBox="1">
            <a:spLocks noGrp="1"/>
          </p:cNvSpPr>
          <p:nvPr>
            <p:ph type="body" sz="quarter" idx="1"/>
          </p:nvPr>
        </p:nvSpPr>
        <p:spPr/>
        <p:txBody>
          <a:bodyPr/>
          <a:lstStyle/>
          <a:p>
            <a:pPr lvl="0"/>
            <a:r>
              <a:rPr lang="nl-NL"/>
              <a:t>Any questions?</a:t>
            </a:r>
          </a:p>
        </p:txBody>
      </p:sp>
      <p:sp>
        <p:nvSpPr>
          <p:cNvPr id="4" name="Slide Number Placeholder 3">
            <a:extLst>
              <a:ext uri="{FF2B5EF4-FFF2-40B4-BE49-F238E27FC236}">
                <a16:creationId xmlns:a16="http://schemas.microsoft.com/office/drawing/2014/main" id="{9CC864D2-459F-40A2-B5AF-0AFFBCF062D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797C95C-FBDB-4AA5-977F-19F9A2193BE5}" type="slidenum">
              <a:t>81</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36</a:t>
            </a:fld>
            <a:endParaRPr lang="en-US"/>
          </a:p>
        </p:txBody>
      </p:sp>
    </p:spTree>
    <p:extLst>
      <p:ext uri="{BB962C8B-B14F-4D97-AF65-F5344CB8AC3E}">
        <p14:creationId xmlns:p14="http://schemas.microsoft.com/office/powerpoint/2010/main" val="1538355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F07AD-101D-46D2-8A14-13DB25B69B9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9D86D9-D271-4E70-BD26-B4E0BD90C19B}"/>
              </a:ext>
            </a:extLst>
          </p:cNvPr>
          <p:cNvSpPr txBox="1">
            <a:spLocks noGrp="1"/>
          </p:cNvSpPr>
          <p:nvPr>
            <p:ph type="body" sz="quarter" idx="1"/>
          </p:nvPr>
        </p:nvSpPr>
        <p:spPr/>
        <p:txBody>
          <a:bodyPr/>
          <a:lstStyle/>
          <a:p>
            <a:pPr lvl="0"/>
            <a:r>
              <a:rPr lang="nl-NL"/>
              <a:t>Any questions?</a:t>
            </a:r>
          </a:p>
        </p:txBody>
      </p:sp>
      <p:sp>
        <p:nvSpPr>
          <p:cNvPr id="4" name="Slide Number Placeholder 3">
            <a:extLst>
              <a:ext uri="{FF2B5EF4-FFF2-40B4-BE49-F238E27FC236}">
                <a16:creationId xmlns:a16="http://schemas.microsoft.com/office/drawing/2014/main" id="{9CC864D2-459F-40A2-B5AF-0AFFBCF062D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797C95C-FBDB-4AA5-977F-19F9A2193BE5}" type="slidenum">
              <a:t>84</a:t>
            </a:fld>
            <a:endParaRPr lang="nl-NL"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18142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38</a:t>
            </a:fld>
            <a:endParaRPr lang="en-US"/>
          </a:p>
        </p:txBody>
      </p:sp>
    </p:spTree>
    <p:extLst>
      <p:ext uri="{BB962C8B-B14F-4D97-AF65-F5344CB8AC3E}">
        <p14:creationId xmlns:p14="http://schemas.microsoft.com/office/powerpoint/2010/main" val="242792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D7414-8D01-4A84-821C-C473114F358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3B3C6F5-C1A5-441B-838D-84B229010E17}"/>
              </a:ext>
            </a:extLst>
          </p:cNvPr>
          <p:cNvSpPr txBox="1">
            <a:spLocks noGrp="1"/>
          </p:cNvSpPr>
          <p:nvPr>
            <p:ph type="body" sz="quarter" idx="1"/>
          </p:nvPr>
        </p:nvSpPr>
        <p:spPr/>
        <p:txBody>
          <a:bodyPr/>
          <a:lstStyle/>
          <a:p>
            <a:pPr lvl="0"/>
            <a:r>
              <a:rPr lang="nl-NL"/>
              <a:t>Three levels of tools, ranging from the very simple to the powerful and from the free to the commercial</a:t>
            </a:r>
          </a:p>
        </p:txBody>
      </p:sp>
      <p:sp>
        <p:nvSpPr>
          <p:cNvPr id="4" name="Slide Number Placeholder 3">
            <a:extLst>
              <a:ext uri="{FF2B5EF4-FFF2-40B4-BE49-F238E27FC236}">
                <a16:creationId xmlns:a16="http://schemas.microsoft.com/office/drawing/2014/main" id="{A7408FFA-A141-4AAC-A143-78EFBA16D5A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5E4AB6F-ED89-4D81-86CF-8782A2BF9BA0}" type="slidenum">
              <a:t>43</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B433A-66A2-4F2E-BCBC-B8DEDC0514A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1EA927-EA74-4CBE-8164-76F7D873B566}"/>
              </a:ext>
            </a:extLst>
          </p:cNvPr>
          <p:cNvSpPr txBox="1">
            <a:spLocks noGrp="1"/>
          </p:cNvSpPr>
          <p:nvPr>
            <p:ph type="body" sz="quarter" idx="1"/>
          </p:nvPr>
        </p:nvSpPr>
        <p:spPr/>
        <p:txBody>
          <a:bodyPr/>
          <a:lstStyle/>
          <a:p>
            <a:pPr lvl="0"/>
            <a:r>
              <a:rPr lang="nl-NL"/>
              <a:t>Explain what REST Assured is and why it was written</a:t>
            </a:r>
          </a:p>
          <a:p>
            <a:pPr lvl="0"/>
            <a:endParaRPr lang="nl-NL"/>
          </a:p>
          <a:p>
            <a:pPr lvl="0"/>
            <a:r>
              <a:rPr lang="nl-NL"/>
              <a:t>Explain how REST Assured can easily be made part of a bigger testing framework covering everything from unit to end-to-end and user interface testing</a:t>
            </a:r>
          </a:p>
        </p:txBody>
      </p:sp>
      <p:sp>
        <p:nvSpPr>
          <p:cNvPr id="4" name="Slide Number Placeholder 3">
            <a:extLst>
              <a:ext uri="{FF2B5EF4-FFF2-40B4-BE49-F238E27FC236}">
                <a16:creationId xmlns:a16="http://schemas.microsoft.com/office/drawing/2014/main" id="{74E395ED-396F-4273-B559-FA7C9587146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EBC009-4D8C-47AE-9480-ABAE7C68217C}" type="slidenum">
              <a:t>44</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BCB49-23D1-475C-8351-E3915397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C995E75-CB7F-4E36-8035-FCED861A611D}"/>
              </a:ext>
            </a:extLst>
          </p:cNvPr>
          <p:cNvSpPr txBox="1">
            <a:spLocks noGrp="1"/>
          </p:cNvSpPr>
          <p:nvPr>
            <p:ph type="body" sz="quarter" idx="1"/>
          </p:nvPr>
        </p:nvSpPr>
        <p:spPr/>
        <p:txBody>
          <a:bodyPr/>
          <a:lstStyle/>
          <a:p>
            <a:pPr lvl="0"/>
            <a:r>
              <a:rPr lang="nl-NL"/>
              <a:t>Briefly discuss the options available for installing and configuring REST Assured (this should be trivial for anybody with a bit of Java development experience)</a:t>
            </a:r>
          </a:p>
        </p:txBody>
      </p:sp>
      <p:sp>
        <p:nvSpPr>
          <p:cNvPr id="4" name="Slide Number Placeholder 3">
            <a:extLst>
              <a:ext uri="{FF2B5EF4-FFF2-40B4-BE49-F238E27FC236}">
                <a16:creationId xmlns:a16="http://schemas.microsoft.com/office/drawing/2014/main" id="{99F51508-D4B4-474D-8CA0-BEE514440CE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1FDFDAA-7F51-4794-9706-C1B380B1C961}" type="slidenum">
              <a:t>45</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79565-4C3E-46F6-B5A1-AFCE3EA96A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B79D9E-2CEA-4E3D-92ED-EAC2F5F95579}"/>
              </a:ext>
            </a:extLst>
          </p:cNvPr>
          <p:cNvSpPr txBox="1">
            <a:spLocks noGrp="1"/>
          </p:cNvSpPr>
          <p:nvPr>
            <p:ph type="body" sz="quarter" idx="1"/>
          </p:nvPr>
        </p:nvSpPr>
        <p:spPr/>
        <p:txBody>
          <a:bodyPr/>
          <a:lstStyle/>
          <a:p>
            <a:pPr lvl="0"/>
            <a:r>
              <a:rPr lang="nl-NL"/>
              <a:t>Notes on where to find additional information on REST Assured</a:t>
            </a:r>
          </a:p>
        </p:txBody>
      </p:sp>
      <p:sp>
        <p:nvSpPr>
          <p:cNvPr id="4" name="Slide Number Placeholder 3">
            <a:extLst>
              <a:ext uri="{FF2B5EF4-FFF2-40B4-BE49-F238E27FC236}">
                <a16:creationId xmlns:a16="http://schemas.microsoft.com/office/drawing/2014/main" id="{53166D26-6899-4899-B25B-B111EF5BB0C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98A150-4204-4F47-A0B8-0C95210AA61D}" type="slidenum">
              <a:t>46</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CEFCB-DEB9-41C7-867A-704FE4687B7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5D6F79-56B3-4063-86DD-1AA1EB8599E7}"/>
              </a:ext>
            </a:extLst>
          </p:cNvPr>
          <p:cNvSpPr txBox="1">
            <a:spLocks noGrp="1"/>
          </p:cNvSpPr>
          <p:nvPr>
            <p:ph type="body" sz="quarter" idx="1"/>
          </p:nvPr>
        </p:nvSpPr>
        <p:spPr/>
        <p:txBody>
          <a:bodyPr/>
          <a:lstStyle/>
          <a:p>
            <a:pPr lvl="0"/>
            <a:r>
              <a:rPr lang="nl-NL"/>
              <a:t>Demonstrate how easy it is to write a fully functional test on a RESTful web service with REST Assured. This is the only code you need. And it’s readable too!</a:t>
            </a:r>
          </a:p>
        </p:txBody>
      </p:sp>
      <p:sp>
        <p:nvSpPr>
          <p:cNvPr id="4" name="Slide Number Placeholder 3">
            <a:extLst>
              <a:ext uri="{FF2B5EF4-FFF2-40B4-BE49-F238E27FC236}">
                <a16:creationId xmlns:a16="http://schemas.microsoft.com/office/drawing/2014/main" id="{B4FAEC46-A6AD-4533-8506-7E7A7965094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AD050DA-0191-4C07-B211-3EF42803C1BE}" type="slidenum">
              <a:t>49</a:t>
            </a:fld>
            <a:endParaRPr lang="nl-NL"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621" y="537321"/>
            <a:ext cx="1400142" cy="493537"/>
          </a:xfrm>
          <a:prstGeom prst="rect">
            <a:avLst/>
          </a:prstGeom>
        </p:spPr>
      </p:pic>
    </p:spTree>
    <p:extLst>
      <p:ext uri="{BB962C8B-B14F-4D97-AF65-F5344CB8AC3E}">
        <p14:creationId xmlns:p14="http://schemas.microsoft.com/office/powerpoint/2010/main" val="73615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6" y="2404304"/>
            <a:ext cx="7442791" cy="1626909"/>
          </a:xfrm>
          <a:ln w="6350">
            <a:solidFill>
              <a:schemeClr val="bg1"/>
            </a:solidFill>
          </a:ln>
        </p:spPr>
        <p:txBody>
          <a:bodyPr/>
          <a:lstStyle>
            <a:lvl1pPr algn="ctr">
              <a:lnSpc>
                <a:spcPct val="100000"/>
              </a:lnSpc>
              <a:spcBef>
                <a:spcPts val="507"/>
              </a:spcBef>
              <a:spcAft>
                <a:spcPts val="400"/>
              </a:spcAft>
              <a:defRPr sz="2133"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8572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6" y="2404304"/>
            <a:ext cx="7442791" cy="1626909"/>
          </a:xfrm>
          <a:ln w="6350">
            <a:solidFill>
              <a:schemeClr val="bg1"/>
            </a:solidFill>
          </a:ln>
        </p:spPr>
        <p:txBody>
          <a:bodyPr/>
          <a:lstStyle>
            <a:lvl1pPr algn="ctr">
              <a:lnSpc>
                <a:spcPct val="100000"/>
              </a:lnSpc>
              <a:spcBef>
                <a:spcPts val="507"/>
              </a:spcBef>
              <a:spcAft>
                <a:spcPts val="400"/>
              </a:spcAft>
              <a:defRPr sz="2133"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3242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9884588" y="6435519"/>
            <a:ext cx="1831163" cy="422483"/>
          </a:xfrm>
          <a:prstGeom prst="rect">
            <a:avLst/>
          </a:prstGeom>
        </p:spPr>
        <p:txBody>
          <a:bodyPr vert="horz" wrap="none" lIns="91440" tIns="45720" rIns="0" bIns="82296" rtlCol="0" anchor="ctr"/>
          <a:lstStyle>
            <a:lvl1pPr algn="r">
              <a:defRPr sz="1067"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795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3" name="Text Placeholder 2"/>
          <p:cNvSpPr>
            <a:spLocks noGrp="1"/>
          </p:cNvSpPr>
          <p:nvPr>
            <p:ph idx="1"/>
          </p:nvPr>
        </p:nvSpPr>
        <p:spPr>
          <a:xfrm>
            <a:off x="480486" y="1439333"/>
            <a:ext cx="11235265" cy="4529667"/>
          </a:xfrm>
          <a:prstGeom prst="rect">
            <a:avLst/>
          </a:prstGeom>
        </p:spPr>
        <p:txBody>
          <a:bodyPr vert="horz" lIns="0" tIns="0" rIns="0" bIns="0" rtlCol="0">
            <a:noAutofit/>
          </a:bodyPr>
          <a:lstStyle>
            <a:lvl1pPr>
              <a:lnSpc>
                <a:spcPct val="150000"/>
              </a:lnSpc>
              <a:defRPr sz="1600">
                <a:latin typeface="+mn-lt"/>
              </a:defRPr>
            </a:lvl1pPr>
            <a:lvl2pPr>
              <a:defRPr sz="1600">
                <a:latin typeface="+mn-lt"/>
              </a:defRPr>
            </a:lvl2pPr>
            <a:lvl3pPr>
              <a:defRPr sz="1600">
                <a:latin typeface="Trebuchet MS" panose="020B0603020202020204" pitchFamily="34" charset="0"/>
              </a:defRPr>
            </a:lvl3pPr>
            <a:lvl4pPr>
              <a:defRPr sz="1600">
                <a:latin typeface="Trebuchet MS" panose="020B0603020202020204" pitchFamily="34" charset="0"/>
              </a:defRPr>
            </a:lvl4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spTree>
    <p:extLst>
      <p:ext uri="{BB962C8B-B14F-4D97-AF65-F5344CB8AC3E}">
        <p14:creationId xmlns:p14="http://schemas.microsoft.com/office/powerpoint/2010/main" val="298499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SPEAKER</a:t>
            </a:r>
          </a:p>
        </p:txBody>
      </p:sp>
      <p:pic>
        <p:nvPicPr>
          <p:cNvPr id="4" name="Picture 3"/>
          <p:cNvPicPr>
            <a:picLocks noChangeAspect="1"/>
          </p:cNvPicPr>
          <p:nvPr userDrawn="1"/>
        </p:nvPicPr>
        <p:blipFill>
          <a:blip r:embed="rId2"/>
          <a:stretch>
            <a:fillRect/>
          </a:stretch>
        </p:blipFill>
        <p:spPr>
          <a:xfrm>
            <a:off x="5506808" y="1630788"/>
            <a:ext cx="6260320" cy="3305348"/>
          </a:xfrm>
          <a:prstGeom prst="rect">
            <a:avLst/>
          </a:prstGeom>
        </p:spPr>
      </p:pic>
      <p:sp>
        <p:nvSpPr>
          <p:cNvPr id="6" name="Content Placeholder 6"/>
          <p:cNvSpPr txBox="1">
            <a:spLocks/>
          </p:cNvSpPr>
          <p:nvPr userDrawn="1"/>
        </p:nvSpPr>
        <p:spPr>
          <a:xfrm>
            <a:off x="8826269" y="5033818"/>
            <a:ext cx="2940859" cy="997527"/>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buFont typeface="Arial"/>
              <a:buNone/>
            </a:pPr>
            <a:r>
              <a:rPr lang="en-US" b="1" dirty="0">
                <a:solidFill>
                  <a:schemeClr val="accent2">
                    <a:lumMod val="75000"/>
                  </a:schemeClr>
                </a:solidFill>
                <a:latin typeface="Candara" panose="020E0502030303020204" pitchFamily="34" charset="0"/>
              </a:rPr>
              <a:t>Srinivasa Rao Duggi</a:t>
            </a:r>
          </a:p>
          <a:p>
            <a:pPr marL="0" indent="0" algn="r">
              <a:buFont typeface="Arial"/>
              <a:buNone/>
            </a:pPr>
            <a:r>
              <a:rPr lang="en-US" b="1" dirty="0">
                <a:solidFill>
                  <a:schemeClr val="accent2">
                    <a:lumMod val="75000"/>
                  </a:schemeClr>
                </a:solidFill>
                <a:latin typeface="Candara" panose="020E0502030303020204" pitchFamily="34" charset="0"/>
              </a:rPr>
              <a:t>Quality Architect</a:t>
            </a:r>
          </a:p>
        </p:txBody>
      </p:sp>
      <p:grpSp>
        <p:nvGrpSpPr>
          <p:cNvPr id="7" name="Group 6"/>
          <p:cNvGrpSpPr/>
          <p:nvPr userDrawn="1"/>
        </p:nvGrpSpPr>
        <p:grpSpPr>
          <a:xfrm>
            <a:off x="668042" y="1902522"/>
            <a:ext cx="4402721" cy="2761879"/>
            <a:chOff x="1612262" y="2606029"/>
            <a:chExt cx="4402721" cy="2761879"/>
          </a:xfrm>
        </p:grpSpPr>
        <p:grpSp>
          <p:nvGrpSpPr>
            <p:cNvPr id="8" name="Group 7"/>
            <p:cNvGrpSpPr/>
            <p:nvPr/>
          </p:nvGrpSpPr>
          <p:grpSpPr>
            <a:xfrm>
              <a:off x="1612262" y="4826768"/>
              <a:ext cx="4402721" cy="541140"/>
              <a:chOff x="938007" y="2181694"/>
              <a:chExt cx="4402721" cy="541140"/>
            </a:xfrm>
          </p:grpSpPr>
          <p:pic>
            <p:nvPicPr>
              <p:cNvPr id="18" name="Picture 6" descr="http://press.linkedin.com/display-media/20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007" y="2181694"/>
                <a:ext cx="612648" cy="54114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736343" y="2267598"/>
                <a:ext cx="3604385" cy="369332"/>
              </a:xfrm>
              <a:prstGeom prst="rect">
                <a:avLst/>
              </a:prstGeom>
            </p:spPr>
            <p:txBody>
              <a:bodyPr wrap="none">
                <a:spAutoFit/>
              </a:bodyPr>
              <a:lstStyle/>
              <a:p>
                <a:r>
                  <a:rPr lang="en-US" dirty="0"/>
                  <a:t>https://www.linkedin.com/in/duggi/</a:t>
                </a:r>
              </a:p>
            </p:txBody>
          </p:sp>
        </p:grpSp>
        <p:grpSp>
          <p:nvGrpSpPr>
            <p:cNvPr id="9" name="Group 8"/>
            <p:cNvGrpSpPr/>
            <p:nvPr/>
          </p:nvGrpSpPr>
          <p:grpSpPr>
            <a:xfrm>
              <a:off x="1612262" y="3330742"/>
              <a:ext cx="2645445" cy="612648"/>
              <a:chOff x="938007" y="3717024"/>
              <a:chExt cx="2645445" cy="612648"/>
            </a:xfrm>
          </p:grpSpPr>
          <p:pic>
            <p:nvPicPr>
              <p:cNvPr id="16" name="Picture 2" descr="http://www.electronicworkplace.com/wp-content/uploads/2013/05/05523479-photo-logo-skyp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007" y="3717024"/>
                <a:ext cx="612648" cy="61264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649525" y="3821347"/>
                <a:ext cx="1933927" cy="369332"/>
              </a:xfrm>
              <a:prstGeom prst="rect">
                <a:avLst/>
              </a:prstGeom>
            </p:spPr>
            <p:txBody>
              <a:bodyPr wrap="none">
                <a:spAutoFit/>
              </a:bodyPr>
              <a:lstStyle/>
              <a:p>
                <a:r>
                  <a:rPr lang="en-US" dirty="0" err="1"/>
                  <a:t>srinivasarao_duggi</a:t>
                </a:r>
                <a:endParaRPr lang="en-US" dirty="0"/>
              </a:p>
            </p:txBody>
          </p:sp>
        </p:grpSp>
        <p:grpSp>
          <p:nvGrpSpPr>
            <p:cNvPr id="10" name="Group 9"/>
            <p:cNvGrpSpPr/>
            <p:nvPr/>
          </p:nvGrpSpPr>
          <p:grpSpPr>
            <a:xfrm>
              <a:off x="1612262" y="4020786"/>
              <a:ext cx="4402721" cy="612648"/>
              <a:chOff x="938007" y="4520444"/>
              <a:chExt cx="4402721" cy="612648"/>
            </a:xfrm>
          </p:grpSpPr>
          <p:pic>
            <p:nvPicPr>
              <p:cNvPr id="14" name="Picture 10"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8007" y="4520444"/>
                <a:ext cx="612648" cy="61264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649525" y="4642102"/>
                <a:ext cx="3691203" cy="369332"/>
              </a:xfrm>
              <a:prstGeom prst="rect">
                <a:avLst/>
              </a:prstGeom>
            </p:spPr>
            <p:txBody>
              <a:bodyPr wrap="none">
                <a:spAutoFit/>
              </a:bodyPr>
              <a:lstStyle/>
              <a:p>
                <a:r>
                  <a:rPr lang="en-US" dirty="0"/>
                  <a:t>https://github.com/duggisrinivasarao</a:t>
                </a:r>
              </a:p>
            </p:txBody>
          </p:sp>
        </p:grpSp>
        <p:grpSp>
          <p:nvGrpSpPr>
            <p:cNvPr id="11" name="Group 10"/>
            <p:cNvGrpSpPr/>
            <p:nvPr/>
          </p:nvGrpSpPr>
          <p:grpSpPr>
            <a:xfrm>
              <a:off x="1612262" y="2606029"/>
              <a:ext cx="3930988" cy="612648"/>
              <a:chOff x="938007" y="2913605"/>
              <a:chExt cx="3930988" cy="612648"/>
            </a:xfrm>
          </p:grpSpPr>
          <p:sp>
            <p:nvSpPr>
              <p:cNvPr id="12" name="Rectangle 11"/>
              <p:cNvSpPr/>
              <p:nvPr/>
            </p:nvSpPr>
            <p:spPr>
              <a:xfrm>
                <a:off x="1736343" y="3032428"/>
                <a:ext cx="3132652" cy="369332"/>
              </a:xfrm>
              <a:prstGeom prst="rect">
                <a:avLst/>
              </a:prstGeom>
            </p:spPr>
            <p:txBody>
              <a:bodyPr wrap="none">
                <a:spAutoFit/>
              </a:bodyPr>
              <a:lstStyle/>
              <a:p>
                <a:r>
                  <a:rPr lang="en-US" dirty="0"/>
                  <a:t>srinivasarao_duggi@epam.com</a:t>
                </a:r>
              </a:p>
            </p:txBody>
          </p:sp>
          <p:pic>
            <p:nvPicPr>
              <p:cNvPr id="13" name="Picture 12" descr="Image result for email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8007" y="2913605"/>
                <a:ext cx="612648" cy="61264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2858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ap Background">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lnSpc>
                <a:spcPct val="85000"/>
              </a:lnSpc>
            </a:pPr>
            <a:endParaRPr lang="en-US" sz="1867" dirty="0"/>
          </a:p>
        </p:txBody>
      </p:sp>
      <p:sp>
        <p:nvSpPr>
          <p:cNvPr id="6" name="Text Placeholder 2"/>
          <p:cNvSpPr>
            <a:spLocks noGrp="1"/>
          </p:cNvSpPr>
          <p:nvPr>
            <p:ph idx="1" hasCustomPrompt="1"/>
          </p:nvPr>
        </p:nvSpPr>
        <p:spPr>
          <a:xfrm>
            <a:off x="835376" y="3197413"/>
            <a:ext cx="10099325" cy="2921872"/>
          </a:xfrm>
          <a:prstGeom prst="rect">
            <a:avLst/>
          </a:prstGeom>
        </p:spPr>
        <p:txBody>
          <a:bodyPr vert="horz" lIns="68580" tIns="34290" rIns="68580" bIns="34290" rtlCol="0">
            <a:noAutofit/>
          </a:bodyPr>
          <a:lstStyle>
            <a:lvl1pPr marL="0" indent="0">
              <a:lnSpc>
                <a:spcPct val="85000"/>
              </a:lnSpc>
              <a:spcBef>
                <a:spcPts val="0"/>
              </a:spcBef>
              <a:buFontTx/>
              <a:buNone/>
              <a:defRPr sz="4533">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a:t>CLICK TO ADD HEADLINE</a:t>
            </a:r>
          </a:p>
        </p:txBody>
      </p:sp>
      <p:pic>
        <p:nvPicPr>
          <p:cNvPr id="4" name="Picture 3"/>
          <p:cNvPicPr>
            <a:picLocks noChangeAspect="1"/>
          </p:cNvPicPr>
          <p:nvPr userDrawn="1"/>
        </p:nvPicPr>
        <p:blipFill>
          <a:blip r:embed="rId2">
            <a:alphaModFix amt="25000"/>
          </a:blip>
          <a:stretch>
            <a:fillRect/>
          </a:stretch>
        </p:blipFill>
        <p:spPr>
          <a:xfrm>
            <a:off x="-317471" y="-188043"/>
            <a:ext cx="12836976" cy="7450667"/>
          </a:xfrm>
          <a:prstGeom prst="rect">
            <a:avLst/>
          </a:prstGeom>
        </p:spPr>
      </p:pic>
    </p:spTree>
    <p:extLst>
      <p:ext uri="{BB962C8B-B14F-4D97-AF65-F5344CB8AC3E}">
        <p14:creationId xmlns:p14="http://schemas.microsoft.com/office/powerpoint/2010/main" val="1497241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0484" y="1776415"/>
            <a:ext cx="11106149" cy="4196433"/>
          </a:xfrm>
          <a:prstGeom prst="rect">
            <a:avLst/>
          </a:prstGeom>
        </p:spPr>
        <p:txBody>
          <a:bodyPr vert="horz" lIns="68580" tIns="34290" rIns="68580" bIns="3429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867" baseline="0"/>
            </a:lvl1pPr>
            <a:lvl2pPr>
              <a:defRPr sz="1600"/>
            </a:lvl2pPr>
            <a:lvl3pPr>
              <a:defRPr sz="1600"/>
            </a:lvl3pPr>
            <a:lvl4pPr>
              <a:defRPr sz="1600"/>
            </a:lvl4pPr>
            <a:lvl5pPr>
              <a:defRPr sz="1600"/>
            </a:lvl5pPr>
          </a:lstStyle>
          <a:p>
            <a:pPr lvl="0"/>
            <a:r>
              <a:rPr lang="en-US" dirty="0"/>
              <a:t>Click to add bulleted list</a:t>
            </a:r>
          </a:p>
          <a:p>
            <a:pPr lvl="0"/>
            <a:r>
              <a:rPr lang="en-US" dirty="0"/>
              <a:t>Click to add bulleted list</a:t>
            </a:r>
          </a:p>
          <a:p>
            <a:pPr lvl="0"/>
            <a:r>
              <a:rPr lang="en-US" dirty="0"/>
              <a:t>Click to add bulleted list</a:t>
            </a:r>
          </a:p>
          <a:p>
            <a:pPr marL="173732" marR="0" lvl="0" indent="-173732" algn="l" defTabSz="457189" rtl="0" eaLnBrk="1" fontAlgn="auto" latinLnBrk="0" hangingPunct="1">
              <a:lnSpc>
                <a:spcPts val="2400"/>
              </a:lnSpc>
              <a:spcBef>
                <a:spcPts val="0"/>
              </a:spcBef>
              <a:spcAft>
                <a:spcPts val="1400"/>
              </a:spcAft>
              <a:buClr>
                <a:schemeClr val="accent2"/>
              </a:buClr>
              <a:buSzTx/>
              <a:buFont typeface="Arial"/>
              <a:buChar char="•"/>
              <a:tabLst/>
              <a:defRPr/>
            </a:pPr>
            <a:r>
              <a:rPr lang="en-US" dirty="0"/>
              <a:t>Click to add bulleted list</a:t>
            </a:r>
          </a:p>
        </p:txBody>
      </p:sp>
      <p:sp>
        <p:nvSpPr>
          <p:cNvPr id="6" name="Text Placeholder 6"/>
          <p:cNvSpPr>
            <a:spLocks noGrp="1"/>
          </p:cNvSpPr>
          <p:nvPr>
            <p:ph type="body" sz="quarter" idx="11"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
        <p:nvSpPr>
          <p:cNvPr id="9" name="Text Placeholder 2"/>
          <p:cNvSpPr>
            <a:spLocks noGrp="1"/>
          </p:cNvSpPr>
          <p:nvPr>
            <p:ph type="body" sz="quarter" idx="12" hasCustomPrompt="1"/>
          </p:nvPr>
        </p:nvSpPr>
        <p:spPr>
          <a:xfrm>
            <a:off x="557531" y="1303143"/>
            <a:ext cx="1931234" cy="380104"/>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333">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130680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7F40-9E64-498A-B7B6-E894BEE1FCE9}"/>
              </a:ext>
            </a:extLst>
          </p:cNvPr>
          <p:cNvSpPr txBox="1">
            <a:spLocks noGrp="1"/>
          </p:cNvSpPr>
          <p:nvPr>
            <p:ph type="title"/>
          </p:nvPr>
        </p:nvSpPr>
        <p:spPr/>
        <p:txBody>
          <a:bodyPr/>
          <a:lstStyle>
            <a:lvl1pPr>
              <a:defRPr/>
            </a:lvl1pPr>
          </a:lstStyle>
          <a:p>
            <a:pPr lvl="0"/>
            <a:r>
              <a:rPr lang="en-US" dirty="0"/>
              <a:t>Click to edit Master title style</a:t>
            </a:r>
            <a:endParaRPr lang="nl-NL" dirty="0"/>
          </a:p>
        </p:txBody>
      </p:sp>
      <p:sp>
        <p:nvSpPr>
          <p:cNvPr id="3" name="Content Placeholder 2">
            <a:extLst>
              <a:ext uri="{FF2B5EF4-FFF2-40B4-BE49-F238E27FC236}">
                <a16:creationId xmlns:a16="http://schemas.microsoft.com/office/drawing/2014/main" id="{2C3597EB-3E42-47E9-A74B-0EA44F197624}"/>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61F8B225-E965-4492-ACA6-1C8F10B423C0}"/>
              </a:ext>
            </a:extLst>
          </p:cNvPr>
          <p:cNvSpPr txBox="1">
            <a:spLocks noGrp="1"/>
          </p:cNvSpPr>
          <p:nvPr>
            <p:ph type="dt" sz="half" idx="7"/>
          </p:nvPr>
        </p:nvSpPr>
        <p:spPr/>
        <p:txBody>
          <a:bodyPr/>
          <a:lstStyle>
            <a:lvl1pPr>
              <a:defRPr/>
            </a:lvl1pPr>
          </a:lstStyle>
          <a:p>
            <a:pPr lvl="0"/>
            <a:fld id="{1A143B82-DD4F-4088-A624-3503A61074F0}" type="datetime1">
              <a:rPr lang="nl-NL"/>
              <a:pPr lvl="0"/>
              <a:t>25-10-2024</a:t>
            </a:fld>
            <a:endParaRPr lang="nl-NL"/>
          </a:p>
        </p:txBody>
      </p:sp>
      <p:sp>
        <p:nvSpPr>
          <p:cNvPr id="5" name="Footer Placeholder 4">
            <a:extLst>
              <a:ext uri="{FF2B5EF4-FFF2-40B4-BE49-F238E27FC236}">
                <a16:creationId xmlns:a16="http://schemas.microsoft.com/office/drawing/2014/main" id="{198891BC-7625-4573-8D8A-05C3658F11D4}"/>
              </a:ext>
            </a:extLst>
          </p:cNvPr>
          <p:cNvSpPr txBox="1">
            <a:spLocks noGrp="1"/>
          </p:cNvSpPr>
          <p:nvPr>
            <p:ph type="ftr" sz="quarter" idx="9"/>
          </p:nvPr>
        </p:nvSpPr>
        <p:spPr/>
        <p:txBody>
          <a:bodyPr/>
          <a:lstStyle>
            <a:lvl1pPr>
              <a:defRPr/>
            </a:lvl1pPr>
          </a:lstStyle>
          <a:p>
            <a:pPr lvl="0"/>
            <a:endParaRPr lang="nl-NL"/>
          </a:p>
        </p:txBody>
      </p:sp>
      <p:sp>
        <p:nvSpPr>
          <p:cNvPr id="6" name="Slide Number Placeholder 5">
            <a:extLst>
              <a:ext uri="{FF2B5EF4-FFF2-40B4-BE49-F238E27FC236}">
                <a16:creationId xmlns:a16="http://schemas.microsoft.com/office/drawing/2014/main" id="{EB2014FA-85A5-44F2-9E7C-39ACFCAD29FE}"/>
              </a:ext>
            </a:extLst>
          </p:cNvPr>
          <p:cNvSpPr txBox="1">
            <a:spLocks noGrp="1"/>
          </p:cNvSpPr>
          <p:nvPr>
            <p:ph type="sldNum" sz="quarter" idx="8"/>
          </p:nvPr>
        </p:nvSpPr>
        <p:spPr/>
        <p:txBody>
          <a:bodyPr/>
          <a:lstStyle>
            <a:lvl1pPr>
              <a:defRPr/>
            </a:lvl1pPr>
          </a:lstStyle>
          <a:p>
            <a:pPr lvl="0"/>
            <a:fld id="{BD21FDCA-7000-4F25-9F93-2F30BAEAC511}" type="slidenum">
              <a:t>‹#›</a:t>
            </a:fld>
            <a:endParaRPr lang="nl-NL"/>
          </a:p>
        </p:txBody>
      </p:sp>
    </p:spTree>
    <p:extLst>
      <p:ext uri="{BB962C8B-B14F-4D97-AF65-F5344CB8AC3E}">
        <p14:creationId xmlns:p14="http://schemas.microsoft.com/office/powerpoint/2010/main" val="26511642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6" y="2404304"/>
            <a:ext cx="7442791" cy="1626909"/>
          </a:xfrm>
          <a:ln w="6350">
            <a:solidFill>
              <a:schemeClr val="bg1"/>
            </a:solidFill>
          </a:ln>
        </p:spPr>
        <p:txBody>
          <a:bodyPr/>
          <a:lstStyle>
            <a:lvl1pPr algn="ctr">
              <a:lnSpc>
                <a:spcPct val="100000"/>
              </a:lnSpc>
              <a:spcBef>
                <a:spcPts val="507"/>
              </a:spcBef>
              <a:spcAft>
                <a:spcPts val="400"/>
              </a:spcAft>
              <a:defRPr sz="2133" b="1" spc="267"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42370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6" y="2404304"/>
            <a:ext cx="7442791" cy="1626909"/>
          </a:xfrm>
          <a:ln w="6350">
            <a:solidFill>
              <a:schemeClr val="bg1"/>
            </a:solidFill>
          </a:ln>
        </p:spPr>
        <p:txBody>
          <a:bodyPr/>
          <a:lstStyle>
            <a:lvl1pPr algn="ctr">
              <a:lnSpc>
                <a:spcPct val="100000"/>
              </a:lnSpc>
              <a:spcBef>
                <a:spcPts val="507"/>
              </a:spcBef>
              <a:spcAft>
                <a:spcPts val="400"/>
              </a:spcAft>
              <a:defRPr sz="2133"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511502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emf"/><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08621" y="1883221"/>
            <a:ext cx="5754624" cy="1895904"/>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834128" y="5125025"/>
            <a:ext cx="2593768" cy="532608"/>
          </a:xfrm>
          <a:prstGeom prst="rect">
            <a:avLst/>
          </a:prstGeom>
          <a:ln>
            <a:solidFill>
              <a:schemeClr val="bg1"/>
            </a:solidFill>
          </a:ln>
        </p:spPr>
        <p:txBody>
          <a:bodyPr vert="horz" lIns="182880" tIns="91440" rIns="182880" bIns="0" rtlCol="0" anchor="ctr" anchorCtr="0"/>
          <a:lstStyle>
            <a:lvl1pPr algn="l">
              <a:defRPr sz="1600" b="1" cap="all" baseline="0">
                <a:solidFill>
                  <a:schemeClr val="bg1"/>
                </a:solidFill>
              </a:defRPr>
            </a:lvl1pPr>
          </a:lstStyle>
          <a:p>
            <a:pPr defTabSz="914377"/>
            <a:endParaRPr lang="en-US" dirty="0">
              <a:solidFill>
                <a:srgbClr val="FFFFFF"/>
              </a:solidFill>
            </a:endParaRPr>
          </a:p>
        </p:txBody>
      </p:sp>
    </p:spTree>
    <p:extLst>
      <p:ext uri="{BB962C8B-B14F-4D97-AF65-F5344CB8AC3E}">
        <p14:creationId xmlns:p14="http://schemas.microsoft.com/office/powerpoint/2010/main" val="1989064237"/>
      </p:ext>
    </p:extLst>
  </p:cSld>
  <p:clrMap bg1="lt1" tx1="dk1" bg2="lt2" tx2="dk2" accent1="accent1" accent2="accent2" accent3="accent3" accent4="accent4" accent5="accent5" accent6="accent6" hlink="hlink" folHlink="folHlink"/>
  <p:sldLayoutIdLst>
    <p:sldLayoutId id="2147483703" r:id="rId1"/>
  </p:sldLayoutIdLst>
  <p:hf sldNum="0" hdr="0" ftr="0"/>
  <p:txStyles>
    <p:titleStyle>
      <a:lvl1pPr algn="l" defTabSz="914377" rtl="0" eaLnBrk="1" latinLnBrk="0" hangingPunct="1">
        <a:lnSpc>
          <a:spcPct val="90000"/>
        </a:lnSpc>
        <a:spcBef>
          <a:spcPct val="0"/>
        </a:spcBef>
        <a:buNone/>
        <a:defRPr sz="6400" kern="1200" baseline="0">
          <a:solidFill>
            <a:schemeClr val="bg1"/>
          </a:solidFill>
          <a:latin typeface="+mj-lt"/>
          <a:ea typeface="+mj-ea"/>
          <a:cs typeface="+mj-cs"/>
        </a:defRPr>
      </a:lvl1pPr>
    </p:titleStyle>
    <p:bodyStyle>
      <a:lvl1pPr marL="0" indent="0" algn="l" defTabSz="914377" rtl="0" eaLnBrk="1" latinLnBrk="0" hangingPunct="1">
        <a:lnSpc>
          <a:spcPct val="90000"/>
        </a:lnSpc>
        <a:spcBef>
          <a:spcPts val="1000"/>
        </a:spcBef>
        <a:buFont typeface="Arial" panose="020B0604020202020204" pitchFamily="34" charset="0"/>
        <a:buNone/>
        <a:defRPr sz="2133" b="1" kern="1200" baseline="0">
          <a:solidFill>
            <a:schemeClr val="bg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35519"/>
            <a:ext cx="12192000" cy="422483"/>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idx="1"/>
          </p:nvPr>
        </p:nvSpPr>
        <p:spPr>
          <a:xfrm>
            <a:off x="480486" y="1439333"/>
            <a:ext cx="11235265" cy="4529667"/>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80485" y="6549297"/>
            <a:ext cx="627880" cy="222635"/>
          </a:xfrm>
          <a:prstGeom prst="rect">
            <a:avLst/>
          </a:prstGeom>
        </p:spPr>
      </p:pic>
      <p:sp>
        <p:nvSpPr>
          <p:cNvPr id="4" name="Title Placeholder 3"/>
          <p:cNvSpPr>
            <a:spLocks noGrp="1"/>
          </p:cNvSpPr>
          <p:nvPr>
            <p:ph type="title"/>
          </p:nvPr>
        </p:nvSpPr>
        <p:spPr>
          <a:xfrm>
            <a:off x="480486" y="304800"/>
            <a:ext cx="11235265" cy="402336"/>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9884588" y="6435519"/>
            <a:ext cx="1831163" cy="422483"/>
          </a:xfrm>
          <a:prstGeom prst="rect">
            <a:avLst/>
          </a:prstGeom>
        </p:spPr>
        <p:txBody>
          <a:bodyPr vert="horz" wrap="none" lIns="91440" tIns="45720" rIns="0" bIns="82296" rtlCol="0" anchor="ctr"/>
          <a:lstStyle>
            <a:lvl1pPr algn="r">
              <a:defRPr sz="1067" b="1" i="0">
                <a:solidFill>
                  <a:srgbClr val="FEFEFE"/>
                </a:solidFill>
                <a:latin typeface="+mj-lt"/>
              </a:defRPr>
            </a:lvl1pPr>
          </a:lstStyle>
          <a:p>
            <a:fld id="{3A707DD9-E92B-45E8-BE0A-E6B2EDF345EB}" type="slidenum">
              <a:rPr lang="en-US" smtClean="0"/>
              <a:pPr/>
              <a:t>‹#›</a:t>
            </a:fld>
            <a:endParaRPr lang="en-US" dirty="0"/>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1258111" y="6503131"/>
            <a:ext cx="3229583" cy="235898"/>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mj-lt"/>
              </a:rPr>
              <a:t>CONFIDENTIAL  |  </a:t>
            </a:r>
            <a:r>
              <a:rPr lang="en-US" sz="933" b="0" i="0" u="none" strike="noStrike" kern="1200" baseline="0" dirty="0">
                <a:solidFill>
                  <a:schemeClr val="bg1"/>
                </a:solidFill>
                <a:effectLst/>
                <a:latin typeface="+mj-lt"/>
                <a:ea typeface="+mn-ea"/>
                <a:cs typeface="+mn-cs"/>
              </a:rPr>
              <a:t>© 2019 EPAM Systems, Inc.</a:t>
            </a:r>
            <a:endParaRPr lang="en-US" sz="933" dirty="0">
              <a:latin typeface="+mj-lt"/>
            </a:endParaRPr>
          </a:p>
        </p:txBody>
      </p:sp>
    </p:spTree>
    <p:extLst>
      <p:ext uri="{BB962C8B-B14F-4D97-AF65-F5344CB8AC3E}">
        <p14:creationId xmlns:p14="http://schemas.microsoft.com/office/powerpoint/2010/main" val="2900051480"/>
      </p:ext>
    </p:extLst>
  </p:cSld>
  <p:clrMap bg1="lt1" tx1="dk1" bg2="lt2" tx2="dk2" accent1="accent1" accent2="accent2" accent3="accent3" accent4="accent4" accent5="accent5" accent6="accent6" hlink="hlink" folHlink="folHlink"/>
  <p:sldLayoutIdLst>
    <p:sldLayoutId id="2147483681" r:id="rId1"/>
    <p:sldLayoutId id="2147483690" r:id="rId2"/>
    <p:sldLayoutId id="2147483700" r:id="rId3"/>
    <p:sldLayoutId id="2147483704" r:id="rId4"/>
    <p:sldLayoutId id="2147483705" r:id="rId5"/>
    <p:sldLayoutId id="2147483706" r:id="rId6"/>
  </p:sldLayoutIdLst>
  <p:hf sldNum="0" hdr="0" ftr="0"/>
  <p:txStyles>
    <p:titleStyle>
      <a:lvl1pPr algn="l" defTabSz="1219170" rtl="0" eaLnBrk="1" latinLnBrk="0" hangingPunct="1">
        <a:lnSpc>
          <a:spcPct val="100000"/>
        </a:lnSpc>
        <a:spcBef>
          <a:spcPct val="0"/>
        </a:spcBef>
        <a:buNone/>
        <a:defRPr sz="2667" kern="1200" cap="none" spc="133" baseline="0">
          <a:solidFill>
            <a:schemeClr val="tx1"/>
          </a:solidFill>
          <a:latin typeface="+mj-lt"/>
          <a:ea typeface="+mj-ea"/>
          <a:cs typeface="+mj-cs"/>
        </a:defRPr>
      </a:lvl1pPr>
    </p:titleStyle>
    <p:bodyStyle>
      <a:lvl1pPr marL="228594" indent="-228594" algn="l" defTabSz="1219170" rtl="0" eaLnBrk="1" latinLnBrk="0" hangingPunct="1">
        <a:lnSpc>
          <a:spcPts val="2133"/>
        </a:lnSpc>
        <a:spcBef>
          <a:spcPts val="352"/>
        </a:spcBef>
        <a:spcAft>
          <a:spcPts val="400"/>
        </a:spcAft>
        <a:buFont typeface="Arial" panose="020B0604020202020204" pitchFamily="34" charset="0"/>
        <a:buChar char="•"/>
        <a:defRPr sz="1467" kern="1200">
          <a:solidFill>
            <a:schemeClr val="tx1"/>
          </a:solidFill>
          <a:latin typeface="+mn-lt"/>
          <a:ea typeface="+mn-ea"/>
          <a:cs typeface="+mn-cs"/>
        </a:defRPr>
      </a:lvl1pPr>
      <a:lvl2pPr marL="838179" indent="-228594" algn="l" defTabSz="1219170" rtl="0" eaLnBrk="1" latinLnBrk="0" hangingPunct="1">
        <a:lnSpc>
          <a:spcPct val="90000"/>
        </a:lnSpc>
        <a:spcBef>
          <a:spcPts val="667"/>
        </a:spcBef>
        <a:buFont typeface="Arial" panose="020B0604020202020204" pitchFamily="34" charset="0"/>
        <a:buChar char="•"/>
        <a:defRPr sz="1467" kern="1200">
          <a:solidFill>
            <a:schemeClr val="tx1"/>
          </a:solidFill>
          <a:latin typeface="+mn-lt"/>
          <a:ea typeface="+mn-ea"/>
          <a:cs typeface="+mn-cs"/>
        </a:defRPr>
      </a:lvl2pPr>
      <a:lvl3pPr marL="1447764" indent="-228594" algn="l" defTabSz="1219170" rtl="0" eaLnBrk="1" latinLnBrk="0" hangingPunct="1">
        <a:lnSpc>
          <a:spcPct val="90000"/>
        </a:lnSpc>
        <a:spcBef>
          <a:spcPts val="667"/>
        </a:spcBef>
        <a:buFont typeface="Arial" panose="020B0604020202020204" pitchFamily="34" charset="0"/>
        <a:buChar char="•"/>
        <a:defRPr sz="1467" kern="1200">
          <a:solidFill>
            <a:schemeClr val="tx1"/>
          </a:solidFill>
          <a:latin typeface="+mn-lt"/>
          <a:ea typeface="+mn-ea"/>
          <a:cs typeface="+mn-cs"/>
        </a:defRPr>
      </a:lvl3pPr>
      <a:lvl4pPr marL="2209745" indent="-380990" algn="l" defTabSz="1219170" rtl="0" eaLnBrk="1" latinLnBrk="0" hangingPunct="1">
        <a:lnSpc>
          <a:spcPct val="90000"/>
        </a:lnSpc>
        <a:spcBef>
          <a:spcPts val="667"/>
        </a:spcBef>
        <a:buFont typeface="Arial" panose="020B0604020202020204" pitchFamily="34" charset="0"/>
        <a:buChar char="•"/>
        <a:defRPr sz="1467" kern="1200">
          <a:solidFill>
            <a:schemeClr val="tx1"/>
          </a:solidFill>
          <a:latin typeface="+mn-lt"/>
          <a:ea typeface="+mn-ea"/>
          <a:cs typeface="+mn-cs"/>
        </a:defRPr>
      </a:lvl4pPr>
      <a:lvl5pPr marL="2438339" indent="0" algn="l"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orient="horz" pos="338">
          <p15:clr>
            <a:srgbClr val="F26B43"/>
          </p15:clr>
        </p15:guide>
        <p15:guide id="3" orient="horz" pos="680">
          <p15:clr>
            <a:srgbClr val="F26B43"/>
          </p15:clr>
        </p15:guide>
        <p15:guide id="4" orient="horz" pos="2820">
          <p15:clr>
            <a:srgbClr val="F26B43"/>
          </p15:clr>
        </p15:guide>
        <p15:guide id="5" pos="226">
          <p15:clr>
            <a:srgbClr val="F26B43"/>
          </p15:clr>
        </p15:guide>
        <p15:guide id="6" pos="5535">
          <p15:clr>
            <a:srgbClr val="F26B43"/>
          </p15:clr>
        </p15:guide>
        <p15:guide id="7" orient="horz" pos="896">
          <p15:clr>
            <a:srgbClr val="F26B43"/>
          </p15:clr>
        </p15:guide>
        <p15:guide id="8" pos="2736">
          <p15:clr>
            <a:srgbClr val="F26B43"/>
          </p15:clr>
        </p15:guide>
        <p15:guide id="9" pos="3024">
          <p15:clr>
            <a:srgbClr val="F26B43"/>
          </p15:clr>
        </p15:guide>
        <p15:guide id="10" orient="horz" pos="3036">
          <p15:clr>
            <a:srgbClr val="F26B43"/>
          </p15:clr>
        </p15:guide>
        <p15:guide id="11" orient="horz" pos="3084">
          <p15:clr>
            <a:srgbClr val="F26B43"/>
          </p15:clr>
        </p15:guide>
        <p15:guide id="12" orient="horz" pos="31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74606" y="2404304"/>
            <a:ext cx="7442791" cy="1626909"/>
          </a:xfrm>
          <a:prstGeom prst="rect">
            <a:avLst/>
          </a:prstGeom>
        </p:spPr>
        <p:txBody>
          <a:bodyPr vert="horz" wrap="square" lIns="91440" tIns="45720" rIns="91440" bIns="45720" rtlCol="0" anchor="ctr">
            <a:noAutofit/>
          </a:bodyPr>
          <a:lstStyle/>
          <a:p>
            <a:pPr algn="ctr"/>
            <a:endParaRPr lang="en-US" sz="5867" b="1" spc="267" dirty="0">
              <a:solidFill>
                <a:schemeClr val="bg1"/>
              </a:solidFill>
              <a:latin typeface="Calibri" charset="0"/>
              <a:ea typeface="Calibri" charset="0"/>
              <a:cs typeface="Calibri" charset="0"/>
            </a:endParaRPr>
          </a:p>
        </p:txBody>
      </p:sp>
      <p:sp>
        <p:nvSpPr>
          <p:cNvPr id="7" name="Rectangle 6"/>
          <p:cNvSpPr/>
          <p:nvPr userDrawn="1"/>
        </p:nvSpPr>
        <p:spPr>
          <a:xfrm>
            <a:off x="0" y="6435519"/>
            <a:ext cx="12192000" cy="422483"/>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485" y="6549297"/>
            <a:ext cx="627880" cy="222635"/>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1258111" y="6503131"/>
            <a:ext cx="3229583" cy="235898"/>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Calibri Light"/>
                <a:ea typeface="+mn-ea"/>
                <a:cs typeface="+mn-cs"/>
              </a:rPr>
              <a:t>CONFIDENTIAL  |  © 2019 EPAM Systems, Inc.</a:t>
            </a:r>
            <a:endParaRPr kumimoji="0" lang="en-US" sz="933"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400265654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hf sldNum="0" hdr="0" ftr="0"/>
  <p:txStyles>
    <p:titleStyle>
      <a:lvl1pPr algn="l" defTabSz="1219170" rtl="0" eaLnBrk="1" latinLnBrk="0" hangingPunct="1">
        <a:lnSpc>
          <a:spcPct val="90000"/>
        </a:lnSpc>
        <a:spcBef>
          <a:spcPct val="0"/>
        </a:spcBef>
        <a:buNone/>
        <a:defRPr sz="5333" kern="1200" cap="all" baseline="0">
          <a:solidFill>
            <a:schemeClr val="bg1"/>
          </a:solidFill>
          <a:latin typeface="+mn-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www.dneonline.com/calculator.asmx" TargetMode="Externa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hyperlink" Target="http://webservices.oorsprong.org/websamples.countryinfo/CountryInfoService.wso" TargetMode="External"/><Relationship Id="rId4" Type="http://schemas.openxmlformats.org/officeDocument/2006/relationships/hyperlink" Target="https://www.dataaccess.com/webservicesserver/numberconversion.wso"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localhost/books/ISBN-0011/authorshttp:/localhost/classe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api.github.com/users/test" TargetMode="External"/><Relationship Id="rId2" Type="http://schemas.openxmlformats.org/officeDocument/2006/relationships/hyperlink" Target="http://api.mathjs.org/" TargetMode="Externa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hyperlink" Target="https://jsonplaceholder.typicode.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groovy.jmiguel.eu/groovy.codehaus.org/GPath.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gist.github.com/rakeshlearnit/db248a4c8760d568dd8ab4f7195e18d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https://petstore.swagger.io/v2/pet/12345"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hyperlink" Target="https://jsonplaceholder.typicode.com/users"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jsonviewer.stack.hu/" TargetMode="External"/><Relationship Id="rId2" Type="http://schemas.openxmlformats.org/officeDocument/2006/relationships/hyperlink" Target="https://events.epam.com/api/v2/events" TargetMode="External"/><Relationship Id="rId1" Type="http://schemas.openxmlformats.org/officeDocument/2006/relationships/slideLayout" Target="../slideLayouts/slideLayout7.xml"/><Relationship Id="rId4" Type="http://schemas.openxmlformats.org/officeDocument/2006/relationships/hyperlink" Target="https://groovy-playground.appspot.com/"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api.openweathermap.org/data/2.5/weather?lat=%7blatitude%7d&amp;lon=%7blongitude%7d&amp;appid=%7byour_key%7d" TargetMode="External"/><Relationship Id="rId2" Type="http://schemas.openxmlformats.org/officeDocument/2006/relationships/hyperlink" Target="http://api.openweathermap.org/data/2.5/weather?q=hyderabad&amp;appid=%7byour_key%7d" TargetMode="External"/><Relationship Id="rId1" Type="http://schemas.openxmlformats.org/officeDocument/2006/relationships/slideLayout" Target="../slideLayouts/slideLayout7.xml"/><Relationship Id="rId4" Type="http://schemas.openxmlformats.org/officeDocument/2006/relationships/hyperlink" Target="https://openweathermap.org/guide#how"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basdijkstra/rest-assured-workshop"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www.james-willett.com/rest-assured-gpath-json" TargetMode="External"/><Relationship Id="rId4" Type="http://schemas.openxmlformats.org/officeDocument/2006/relationships/hyperlink" Target="https://www.toolsqa.com/client-server/client-server-architecture-and-http-protoco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353" y="1514195"/>
            <a:ext cx="6357198" cy="1737434"/>
          </a:xfrm>
        </p:spPr>
        <p:txBody>
          <a:bodyPr/>
          <a:lstStyle/>
          <a:p>
            <a:r>
              <a:rPr lang="en-US" sz="6600" b="1" dirty="0">
                <a:solidFill>
                  <a:schemeClr val="tx1"/>
                </a:solidFill>
              </a:rPr>
              <a:t>API Testing</a:t>
            </a:r>
          </a:p>
        </p:txBody>
      </p:sp>
    </p:spTree>
    <p:extLst>
      <p:ext uri="{BB962C8B-B14F-4D97-AF65-F5344CB8AC3E}">
        <p14:creationId xmlns:p14="http://schemas.microsoft.com/office/powerpoint/2010/main" val="1251557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 Service / API </a:t>
            </a:r>
          </a:p>
        </p:txBody>
      </p:sp>
      <p:sp>
        <p:nvSpPr>
          <p:cNvPr id="3" name="Content Placeholder 2"/>
          <p:cNvSpPr>
            <a:spLocks noGrp="1"/>
          </p:cNvSpPr>
          <p:nvPr>
            <p:ph idx="1"/>
          </p:nvPr>
        </p:nvSpPr>
        <p:spPr>
          <a:xfrm>
            <a:off x="480487" y="1439334"/>
            <a:ext cx="6834713" cy="4906048"/>
          </a:xfrm>
        </p:spPr>
        <p:txBody>
          <a:bodyPr/>
          <a:lstStyle/>
          <a:p>
            <a:r>
              <a:rPr lang="en-US" sz="2000" dirty="0">
                <a:ea typeface="Source Sans Pro Black" panose="020B0803030403020204" pitchFamily="34" charset="0"/>
              </a:rPr>
              <a:t>A service as an interface between two software applications and allows the two software applications to communicate with each other. </a:t>
            </a:r>
          </a:p>
          <a:p>
            <a:r>
              <a:rPr lang="en-US" sz="2000" dirty="0">
                <a:ea typeface="Source Sans Pro Black" panose="020B0803030403020204" pitchFamily="34" charset="0"/>
              </a:rPr>
              <a:t>A Service is a collection of software functions which can be executed by another software program.</a:t>
            </a:r>
          </a:p>
          <a:p>
            <a:r>
              <a:rPr lang="en-US" sz="2000" dirty="0">
                <a:ea typeface="Source Sans Pro Black" panose="020B0803030403020204" pitchFamily="34" charset="0"/>
              </a:rPr>
              <a:t>A Service gets the request from the user and gives the response without exposing internal logic. </a:t>
            </a:r>
          </a:p>
          <a:p>
            <a:r>
              <a:rPr lang="en-US" sz="2000" dirty="0">
                <a:ea typeface="Source Sans Pro Black" panose="020B0803030403020204" pitchFamily="34" charset="0"/>
              </a:rPr>
              <a:t>Primarily we have </a:t>
            </a:r>
          </a:p>
          <a:p>
            <a:pPr lvl="1"/>
            <a:r>
              <a:rPr lang="en-US" sz="2000" dirty="0">
                <a:ea typeface="Source Sans Pro Black" panose="020B0803030403020204" pitchFamily="34" charset="0"/>
              </a:rPr>
              <a:t>SOAP Service </a:t>
            </a:r>
          </a:p>
          <a:p>
            <a:pPr lvl="1"/>
            <a:r>
              <a:rPr lang="en-US" sz="2000" dirty="0">
                <a:ea typeface="Source Sans Pro Black" panose="020B0803030403020204" pitchFamily="34" charset="0"/>
              </a:rPr>
              <a:t>REST Service</a:t>
            </a:r>
          </a:p>
        </p:txBody>
      </p:sp>
      <p:pic>
        <p:nvPicPr>
          <p:cNvPr id="5122" name="Picture 2" descr="Image result for web 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721" y="2805401"/>
            <a:ext cx="41433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393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 Restaurant Analogy</a:t>
            </a:r>
          </a:p>
        </p:txBody>
      </p:sp>
      <p:pic>
        <p:nvPicPr>
          <p:cNvPr id="4" name="Picture 3" descr="A close up of a sign&#10;&#10;Description generated with high confidence">
            <a:extLst>
              <a:ext uri="{FF2B5EF4-FFF2-40B4-BE49-F238E27FC236}">
                <a16:creationId xmlns:a16="http://schemas.microsoft.com/office/drawing/2014/main" id="{CC8A37D4-6D32-4DC3-885E-15BA32401D71}"/>
              </a:ext>
            </a:extLst>
          </p:cNvPr>
          <p:cNvPicPr>
            <a:picLocks noChangeAspect="1"/>
          </p:cNvPicPr>
          <p:nvPr/>
        </p:nvPicPr>
        <p:blipFill>
          <a:blip r:embed="rId2"/>
          <a:stretch>
            <a:fillRect/>
          </a:stretch>
        </p:blipFill>
        <p:spPr>
          <a:xfrm>
            <a:off x="822037" y="1336824"/>
            <a:ext cx="10289308" cy="4700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4934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Benefits of Service Oriented Architecture</a:t>
            </a:r>
          </a:p>
        </p:txBody>
      </p:sp>
      <p:sp>
        <p:nvSpPr>
          <p:cNvPr id="3" name="Content Placeholder 2"/>
          <p:cNvSpPr>
            <a:spLocks noGrp="1"/>
          </p:cNvSpPr>
          <p:nvPr>
            <p:ph idx="1"/>
          </p:nvPr>
        </p:nvSpPr>
        <p:spPr>
          <a:xfrm>
            <a:off x="480487" y="1439333"/>
            <a:ext cx="6077332" cy="4529667"/>
          </a:xfrm>
        </p:spPr>
        <p:txBody>
          <a:bodyPr/>
          <a:lstStyle/>
          <a:p>
            <a:r>
              <a:rPr lang="en-US" sz="2000" dirty="0"/>
              <a:t>Reusability</a:t>
            </a:r>
          </a:p>
          <a:p>
            <a:r>
              <a:rPr lang="en-US" sz="2000" dirty="0"/>
              <a:t>Testability</a:t>
            </a:r>
          </a:p>
          <a:p>
            <a:r>
              <a:rPr lang="en-US" sz="2000" dirty="0"/>
              <a:t>Interoperability </a:t>
            </a:r>
          </a:p>
          <a:p>
            <a:r>
              <a:rPr lang="en-US" sz="2000" dirty="0"/>
              <a:t>Platform independence</a:t>
            </a:r>
          </a:p>
          <a:p>
            <a:r>
              <a:rPr lang="en-US" sz="2000" dirty="0"/>
              <a:t>Parallel development</a:t>
            </a:r>
          </a:p>
          <a:p>
            <a:r>
              <a:rPr lang="en-US" sz="2000" dirty="0"/>
              <a:t>Better Scalability</a:t>
            </a:r>
          </a:p>
          <a:p>
            <a:endParaRPr lang="en-US" sz="2000" dirty="0"/>
          </a:p>
          <a:p>
            <a:endParaRPr lang="en-US" sz="2000" dirty="0"/>
          </a:p>
        </p:txBody>
      </p:sp>
      <p:pic>
        <p:nvPicPr>
          <p:cNvPr id="614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440" y="1372501"/>
            <a:ext cx="4312864" cy="4312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3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API / Service level testing</a:t>
            </a:r>
          </a:p>
        </p:txBody>
      </p:sp>
      <p:pic>
        <p:nvPicPr>
          <p:cNvPr id="7170" name="Picture 2" descr="Service &#10;Unit ">
            <a:extLst>
              <a:ext uri="{FF2B5EF4-FFF2-40B4-BE49-F238E27FC236}">
                <a16:creationId xmlns:a16="http://schemas.microsoft.com/office/drawing/2014/main" id="{EE24A52B-6C1E-49C5-A38B-E976B20B4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339" y="1715122"/>
            <a:ext cx="5717344" cy="37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99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circle(in)">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API / Service level testing</a:t>
            </a:r>
          </a:p>
        </p:txBody>
      </p:sp>
      <p:sp>
        <p:nvSpPr>
          <p:cNvPr id="3" name="Content Placeholder 2"/>
          <p:cNvSpPr>
            <a:spLocks noGrp="1"/>
          </p:cNvSpPr>
          <p:nvPr>
            <p:ph idx="1"/>
          </p:nvPr>
        </p:nvSpPr>
        <p:spPr>
          <a:xfrm>
            <a:off x="480487" y="1439333"/>
            <a:ext cx="5998668" cy="4529667"/>
          </a:xfrm>
        </p:spPr>
        <p:txBody>
          <a:bodyPr/>
          <a:lstStyle/>
          <a:p>
            <a:r>
              <a:rPr lang="en-US" sz="2000" dirty="0">
                <a:ea typeface="Source Sans Pro Black" panose="020B0803030403020204" pitchFamily="34" charset="0"/>
              </a:rPr>
              <a:t>Test the core functionality</a:t>
            </a:r>
          </a:p>
          <a:p>
            <a:r>
              <a:rPr lang="en-US" sz="2000" dirty="0">
                <a:ea typeface="Source Sans Pro Black" panose="020B0803030403020204" pitchFamily="34" charset="0"/>
              </a:rPr>
              <a:t>Improved test coverage</a:t>
            </a:r>
          </a:p>
          <a:p>
            <a:r>
              <a:rPr lang="en-US" sz="2000" dirty="0">
                <a:ea typeface="Source Sans Pro Black" panose="020B0803030403020204" pitchFamily="34" charset="0"/>
              </a:rPr>
              <a:t>Time Effective – faster regression cycles</a:t>
            </a:r>
          </a:p>
          <a:p>
            <a:r>
              <a:rPr lang="en-US" sz="2000" dirty="0">
                <a:ea typeface="Source Sans Pro Black" panose="020B0803030403020204" pitchFamily="34" charset="0"/>
              </a:rPr>
              <a:t>Find defects early</a:t>
            </a:r>
          </a:p>
          <a:p>
            <a:r>
              <a:rPr lang="en-US" sz="2000" dirty="0">
                <a:latin typeface="+mn-lt"/>
                <a:ea typeface="Source Sans Pro Black" panose="020B0803030403020204" pitchFamily="34" charset="0"/>
              </a:rPr>
              <a:t>Language independent</a:t>
            </a:r>
          </a:p>
          <a:p>
            <a:endParaRPr lang="en-US" sz="2000" dirty="0">
              <a:latin typeface="+mn-lt"/>
              <a:ea typeface="Source Sans Pro Black" panose="020B0803030403020204" pitchFamily="34" charset="0"/>
            </a:endParaRPr>
          </a:p>
          <a:p>
            <a:endParaRPr lang="en-US" sz="2000" dirty="0">
              <a:latin typeface="+mn-lt"/>
              <a:ea typeface="Source Sans Pro Black" panose="020B0803030403020204" pitchFamily="34" charset="0"/>
            </a:endParaRPr>
          </a:p>
        </p:txBody>
      </p:sp>
      <p:pic>
        <p:nvPicPr>
          <p:cNvPr id="4" name="Picture 3"/>
          <p:cNvPicPr>
            <a:picLocks noChangeAspect="1"/>
          </p:cNvPicPr>
          <p:nvPr/>
        </p:nvPicPr>
        <p:blipFill>
          <a:blip r:embed="rId2"/>
          <a:stretch>
            <a:fillRect/>
          </a:stretch>
        </p:blipFill>
        <p:spPr>
          <a:xfrm>
            <a:off x="6479154" y="1618379"/>
            <a:ext cx="5628205" cy="4171574"/>
          </a:xfrm>
          <a:prstGeom prst="rect">
            <a:avLst/>
          </a:prstGeom>
        </p:spPr>
      </p:pic>
    </p:spTree>
    <p:extLst>
      <p:ext uri="{BB962C8B-B14F-4D97-AF65-F5344CB8AC3E}">
        <p14:creationId xmlns:p14="http://schemas.microsoft.com/office/powerpoint/2010/main" val="3003786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Tools </a:t>
            </a:r>
          </a:p>
        </p:txBody>
      </p:sp>
      <p:pic>
        <p:nvPicPr>
          <p:cNvPr id="4" name="Picture 3"/>
          <p:cNvPicPr>
            <a:picLocks noChangeAspect="1"/>
          </p:cNvPicPr>
          <p:nvPr/>
        </p:nvPicPr>
        <p:blipFill>
          <a:blip r:embed="rId2"/>
          <a:stretch>
            <a:fillRect/>
          </a:stretch>
        </p:blipFill>
        <p:spPr>
          <a:xfrm>
            <a:off x="473048" y="2414538"/>
            <a:ext cx="11245904" cy="2185171"/>
          </a:xfrm>
          <a:prstGeom prst="rect">
            <a:avLst/>
          </a:prstGeom>
        </p:spPr>
      </p:pic>
    </p:spTree>
    <p:extLst>
      <p:ext uri="{BB962C8B-B14F-4D97-AF65-F5344CB8AC3E}">
        <p14:creationId xmlns:p14="http://schemas.microsoft.com/office/powerpoint/2010/main" val="3933956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 Web Services</a:t>
            </a:r>
          </a:p>
        </p:txBody>
      </p:sp>
      <p:grpSp>
        <p:nvGrpSpPr>
          <p:cNvPr id="49" name="Group 48"/>
          <p:cNvGrpSpPr/>
          <p:nvPr/>
        </p:nvGrpSpPr>
        <p:grpSpPr>
          <a:xfrm>
            <a:off x="1801091" y="2546495"/>
            <a:ext cx="8589817" cy="3310283"/>
            <a:chOff x="1570182" y="2008015"/>
            <a:chExt cx="8589817" cy="3310283"/>
          </a:xfrm>
        </p:grpSpPr>
        <p:sp>
          <p:nvSpPr>
            <p:cNvPr id="4" name="Rectangle 3"/>
            <p:cNvSpPr/>
            <p:nvPr/>
          </p:nvSpPr>
          <p:spPr>
            <a:xfrm>
              <a:off x="1570182" y="4165599"/>
              <a:ext cx="3140363" cy="109912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Service Consumer</a:t>
              </a:r>
            </a:p>
          </p:txBody>
        </p:sp>
        <p:sp>
          <p:nvSpPr>
            <p:cNvPr id="5" name="Rectangle 4"/>
            <p:cNvSpPr/>
            <p:nvPr/>
          </p:nvSpPr>
          <p:spPr>
            <a:xfrm>
              <a:off x="7019636" y="4165599"/>
              <a:ext cx="3140363" cy="10991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Service provider</a:t>
              </a:r>
            </a:p>
          </p:txBody>
        </p:sp>
        <p:grpSp>
          <p:nvGrpSpPr>
            <p:cNvPr id="24" name="Group 23"/>
            <p:cNvGrpSpPr/>
            <p:nvPr/>
          </p:nvGrpSpPr>
          <p:grpSpPr>
            <a:xfrm>
              <a:off x="4710545" y="4147250"/>
              <a:ext cx="2309091" cy="369332"/>
              <a:chOff x="4710545" y="4147250"/>
              <a:chExt cx="2309091" cy="369332"/>
            </a:xfrm>
          </p:grpSpPr>
          <p:cxnSp>
            <p:nvCxnSpPr>
              <p:cNvPr id="9" name="Straight Arrow Connector 8"/>
              <p:cNvCxnSpPr/>
              <p:nvPr/>
            </p:nvCxnSpPr>
            <p:spPr>
              <a:xfrm>
                <a:off x="4710545" y="4516582"/>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6429" y="4147250"/>
                <a:ext cx="944297" cy="369332"/>
              </a:xfrm>
              <a:prstGeom prst="rect">
                <a:avLst/>
              </a:prstGeom>
              <a:noFill/>
            </p:spPr>
            <p:txBody>
              <a:bodyPr wrap="none" rtlCol="0">
                <a:spAutoFit/>
              </a:bodyPr>
              <a:lstStyle/>
              <a:p>
                <a:r>
                  <a:rPr lang="en-US" dirty="0"/>
                  <a:t>Request</a:t>
                </a:r>
              </a:p>
            </p:txBody>
          </p:sp>
        </p:grpSp>
        <p:cxnSp>
          <p:nvCxnSpPr>
            <p:cNvPr id="30" name="Straight Arrow Connector 29"/>
            <p:cNvCxnSpPr/>
            <p:nvPr/>
          </p:nvCxnSpPr>
          <p:spPr>
            <a:xfrm flipH="1">
              <a:off x="4710545" y="4917440"/>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267819" y="4948966"/>
              <a:ext cx="1081515" cy="369332"/>
            </a:xfrm>
            <a:prstGeom prst="rect">
              <a:avLst/>
            </a:prstGeom>
            <a:noFill/>
          </p:spPr>
          <p:txBody>
            <a:bodyPr wrap="none" rtlCol="0">
              <a:spAutoFit/>
            </a:bodyPr>
            <a:lstStyle/>
            <a:p>
              <a:r>
                <a:rPr lang="en-US" dirty="0"/>
                <a:t>Response</a:t>
              </a:r>
            </a:p>
          </p:txBody>
        </p:sp>
        <p:sp>
          <p:nvSpPr>
            <p:cNvPr id="33" name="Rectangle 32"/>
            <p:cNvSpPr/>
            <p:nvPr/>
          </p:nvSpPr>
          <p:spPr>
            <a:xfrm>
              <a:off x="4058920" y="2008015"/>
              <a:ext cx="3810000" cy="11045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Medium </a:t>
              </a:r>
              <a:r>
                <a:rPr lang="en-US" dirty="0">
                  <a:solidFill>
                    <a:schemeClr val="tx1"/>
                  </a:solidFill>
                  <a:sym typeface="Wingdings" panose="05000000000000000000" pitchFamily="2" charset="2"/>
                </a:rPr>
                <a:t> HTTP / Internet </a:t>
              </a:r>
            </a:p>
            <a:p>
              <a:pPr algn="ctr"/>
              <a:r>
                <a:rPr lang="en-US" dirty="0">
                  <a:solidFill>
                    <a:schemeClr val="tx1"/>
                  </a:solidFill>
                  <a:sym typeface="Wingdings" panose="05000000000000000000" pitchFamily="2" charset="2"/>
                </a:rPr>
                <a:t>Format  XML / JSON</a:t>
              </a:r>
              <a:endParaRPr lang="en-US" dirty="0">
                <a:solidFill>
                  <a:schemeClr val="tx1"/>
                </a:solidFill>
              </a:endParaRPr>
            </a:p>
          </p:txBody>
        </p:sp>
        <p:cxnSp>
          <p:nvCxnSpPr>
            <p:cNvPr id="35" name="Straight Connector 34"/>
            <p:cNvCxnSpPr>
              <a:stCxn id="4" idx="0"/>
              <a:endCxn id="4" idx="0"/>
            </p:cNvCxnSpPr>
            <p:nvPr/>
          </p:nvCxnSpPr>
          <p:spPr>
            <a:xfrm>
              <a:off x="3140364" y="41655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4" idx="0"/>
              <a:endCxn id="33" idx="1"/>
            </p:cNvCxnSpPr>
            <p:nvPr/>
          </p:nvCxnSpPr>
          <p:spPr>
            <a:xfrm rot="5400000" flipH="1" flipV="1">
              <a:off x="2796995" y="2903674"/>
              <a:ext cx="1605294" cy="918556"/>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5" idx="0"/>
            </p:cNvCxnSpPr>
            <p:nvPr/>
          </p:nvCxnSpPr>
          <p:spPr>
            <a:xfrm>
              <a:off x="7868920" y="2560305"/>
              <a:ext cx="720898" cy="1605294"/>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grpSp>
      <p:sp>
        <p:nvSpPr>
          <p:cNvPr id="50" name="Content Placeholder 2"/>
          <p:cNvSpPr>
            <a:spLocks noGrp="1"/>
          </p:cNvSpPr>
          <p:nvPr>
            <p:ph idx="1"/>
          </p:nvPr>
        </p:nvSpPr>
        <p:spPr>
          <a:xfrm>
            <a:off x="480486" y="1439333"/>
            <a:ext cx="10024954" cy="1258594"/>
          </a:xfrm>
        </p:spPr>
        <p:txBody>
          <a:bodyPr/>
          <a:lstStyle/>
          <a:p>
            <a:r>
              <a:rPr lang="en-US" sz="2000" dirty="0"/>
              <a:t>Any Service available over the web is a Web Service</a:t>
            </a:r>
          </a:p>
          <a:p>
            <a:r>
              <a:rPr lang="en-US" sz="2000" dirty="0"/>
              <a:t>WSDL defines the services provided by the service provider</a:t>
            </a:r>
          </a:p>
          <a:p>
            <a:endParaRPr lang="en-US" sz="2000" dirty="0"/>
          </a:p>
        </p:txBody>
      </p:sp>
    </p:spTree>
    <p:extLst>
      <p:ext uri="{BB962C8B-B14F-4D97-AF65-F5344CB8AC3E}">
        <p14:creationId xmlns:p14="http://schemas.microsoft.com/office/powerpoint/2010/main" val="883492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5376" y="3197414"/>
            <a:ext cx="10099325" cy="662169"/>
          </a:xfrm>
        </p:spPr>
        <p:txBody>
          <a:bodyPr wrap="square">
            <a:spAutoFit/>
          </a:bodyPr>
          <a:lstStyle/>
          <a:p>
            <a:pPr algn="ctr"/>
            <a:r>
              <a:rPr lang="en-US" dirty="0"/>
              <a:t>SOAP Web Services</a:t>
            </a:r>
          </a:p>
        </p:txBody>
      </p:sp>
    </p:spTree>
    <p:extLst>
      <p:ext uri="{BB962C8B-B14F-4D97-AF65-F5344CB8AC3E}">
        <p14:creationId xmlns:p14="http://schemas.microsoft.com/office/powerpoint/2010/main" val="1899446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SOAP Web Services</a:t>
            </a:r>
          </a:p>
        </p:txBody>
      </p:sp>
      <p:sp>
        <p:nvSpPr>
          <p:cNvPr id="3" name="Content Placeholder 2"/>
          <p:cNvSpPr>
            <a:spLocks noGrp="1"/>
          </p:cNvSpPr>
          <p:nvPr>
            <p:ph idx="1"/>
          </p:nvPr>
        </p:nvSpPr>
        <p:spPr>
          <a:xfrm>
            <a:off x="480487" y="1439333"/>
            <a:ext cx="6133674" cy="4529667"/>
          </a:xfrm>
        </p:spPr>
        <p:txBody>
          <a:bodyPr/>
          <a:lstStyle/>
          <a:p>
            <a:r>
              <a:rPr lang="en-US" sz="2000" dirty="0"/>
              <a:t>WSDL defines the services provided by the Web Service</a:t>
            </a:r>
          </a:p>
          <a:p>
            <a:r>
              <a:rPr lang="en-US" sz="2000" dirty="0"/>
              <a:t>The service is discoverable via UDDI</a:t>
            </a:r>
          </a:p>
          <a:p>
            <a:r>
              <a:rPr lang="en-US" sz="2000" dirty="0"/>
              <a:t>Clients uses stubs / proxies </a:t>
            </a:r>
          </a:p>
          <a:p>
            <a:r>
              <a:rPr lang="en-US" sz="2000" dirty="0"/>
              <a:t>Client uses Stub creates a SOAP request</a:t>
            </a:r>
          </a:p>
          <a:p>
            <a:r>
              <a:rPr lang="en-US" sz="2000" dirty="0"/>
              <a:t>SOAP request is sent to Web Service skeleton</a:t>
            </a:r>
          </a:p>
          <a:p>
            <a:r>
              <a:rPr lang="en-US" sz="2000" dirty="0"/>
              <a:t>Web Service skeleton invokes the Web Service</a:t>
            </a:r>
          </a:p>
          <a:p>
            <a:r>
              <a:rPr lang="en-US" sz="2000" dirty="0"/>
              <a:t>Web Service uses Skeleton prepares SOAP response</a:t>
            </a:r>
          </a:p>
          <a:p>
            <a:r>
              <a:rPr lang="en-US" sz="2000" dirty="0"/>
              <a:t>SOAP response is interpreted by Stub</a:t>
            </a:r>
          </a:p>
        </p:txBody>
      </p:sp>
      <p:grpSp>
        <p:nvGrpSpPr>
          <p:cNvPr id="4" name="Group 3"/>
          <p:cNvGrpSpPr/>
          <p:nvPr/>
        </p:nvGrpSpPr>
        <p:grpSpPr>
          <a:xfrm>
            <a:off x="6096000" y="2490354"/>
            <a:ext cx="5821004" cy="2427623"/>
            <a:chOff x="1570182" y="2008015"/>
            <a:chExt cx="8751280" cy="3431481"/>
          </a:xfrm>
        </p:grpSpPr>
        <p:sp>
          <p:nvSpPr>
            <p:cNvPr id="5" name="Rectangle 4"/>
            <p:cNvSpPr/>
            <p:nvPr/>
          </p:nvSpPr>
          <p:spPr>
            <a:xfrm>
              <a:off x="1570182" y="4165599"/>
              <a:ext cx="3140363" cy="109912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Service Consumer</a:t>
              </a:r>
            </a:p>
          </p:txBody>
        </p:sp>
        <p:sp>
          <p:nvSpPr>
            <p:cNvPr id="6" name="Rectangle 5"/>
            <p:cNvSpPr/>
            <p:nvPr/>
          </p:nvSpPr>
          <p:spPr>
            <a:xfrm>
              <a:off x="7181099" y="4165598"/>
              <a:ext cx="3140363" cy="10991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Service provider</a:t>
              </a:r>
            </a:p>
          </p:txBody>
        </p:sp>
        <p:grpSp>
          <p:nvGrpSpPr>
            <p:cNvPr id="7" name="Group 6"/>
            <p:cNvGrpSpPr/>
            <p:nvPr/>
          </p:nvGrpSpPr>
          <p:grpSpPr>
            <a:xfrm>
              <a:off x="4677730" y="4048099"/>
              <a:ext cx="2503368" cy="522057"/>
              <a:chOff x="4677730" y="4048099"/>
              <a:chExt cx="2503368" cy="522057"/>
            </a:xfrm>
          </p:grpSpPr>
          <p:cxnSp>
            <p:nvCxnSpPr>
              <p:cNvPr id="14" name="Straight Arrow Connector 13"/>
              <p:cNvCxnSpPr/>
              <p:nvPr/>
            </p:nvCxnSpPr>
            <p:spPr>
              <a:xfrm>
                <a:off x="4710545" y="4516582"/>
                <a:ext cx="24705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77730" y="4048099"/>
                <a:ext cx="2261690" cy="522057"/>
              </a:xfrm>
              <a:prstGeom prst="rect">
                <a:avLst/>
              </a:prstGeom>
              <a:noFill/>
            </p:spPr>
            <p:txBody>
              <a:bodyPr wrap="none" rtlCol="0">
                <a:spAutoFit/>
              </a:bodyPr>
              <a:lstStyle/>
              <a:p>
                <a:r>
                  <a:rPr lang="en-US" dirty="0"/>
                  <a:t>SOAP Request</a:t>
                </a:r>
              </a:p>
            </p:txBody>
          </p:sp>
        </p:grpSp>
        <p:cxnSp>
          <p:nvCxnSpPr>
            <p:cNvPr id="8" name="Straight Arrow Connector 7"/>
            <p:cNvCxnSpPr/>
            <p:nvPr/>
          </p:nvCxnSpPr>
          <p:spPr>
            <a:xfrm flipH="1">
              <a:off x="4710545" y="4917440"/>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13691" y="4917440"/>
              <a:ext cx="2467981" cy="522056"/>
            </a:xfrm>
            <a:prstGeom prst="rect">
              <a:avLst/>
            </a:prstGeom>
            <a:noFill/>
          </p:spPr>
          <p:txBody>
            <a:bodyPr wrap="none" rtlCol="0">
              <a:spAutoFit/>
            </a:bodyPr>
            <a:lstStyle/>
            <a:p>
              <a:r>
                <a:rPr lang="en-US" dirty="0"/>
                <a:t>SOAP Response</a:t>
              </a:r>
            </a:p>
          </p:txBody>
        </p:sp>
        <p:sp>
          <p:nvSpPr>
            <p:cNvPr id="10" name="Rectangle 9"/>
            <p:cNvSpPr/>
            <p:nvPr/>
          </p:nvSpPr>
          <p:spPr>
            <a:xfrm>
              <a:off x="3632241" y="2008015"/>
              <a:ext cx="4719825" cy="11045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Medium </a:t>
              </a:r>
              <a:r>
                <a:rPr lang="en-US" dirty="0">
                  <a:solidFill>
                    <a:schemeClr val="tx1"/>
                  </a:solidFill>
                  <a:sym typeface="Wingdings" panose="05000000000000000000" pitchFamily="2" charset="2"/>
                </a:rPr>
                <a:t> HTTP / SMTP / FTP </a:t>
              </a:r>
            </a:p>
            <a:p>
              <a:pPr algn="ctr"/>
              <a:r>
                <a:rPr lang="en-US" dirty="0">
                  <a:solidFill>
                    <a:schemeClr val="tx1"/>
                  </a:solidFill>
                  <a:sym typeface="Wingdings" panose="05000000000000000000" pitchFamily="2" charset="2"/>
                </a:rPr>
                <a:t>Format  XML</a:t>
              </a:r>
              <a:endParaRPr lang="en-US" dirty="0">
                <a:solidFill>
                  <a:schemeClr val="tx1"/>
                </a:solidFill>
              </a:endParaRPr>
            </a:p>
          </p:txBody>
        </p:sp>
        <p:cxnSp>
          <p:nvCxnSpPr>
            <p:cNvPr id="11" name="Straight Connector 10"/>
            <p:cNvCxnSpPr>
              <a:stCxn id="5" idx="0"/>
              <a:endCxn id="5" idx="0"/>
            </p:cNvCxnSpPr>
            <p:nvPr/>
          </p:nvCxnSpPr>
          <p:spPr>
            <a:xfrm>
              <a:off x="3140364" y="41655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0"/>
              <a:endCxn id="10" idx="1"/>
            </p:cNvCxnSpPr>
            <p:nvPr/>
          </p:nvCxnSpPr>
          <p:spPr>
            <a:xfrm rot="5400000" flipH="1" flipV="1">
              <a:off x="2583656" y="3117015"/>
              <a:ext cx="1605293" cy="491877"/>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0" idx="3"/>
              <a:endCxn id="6" idx="0"/>
            </p:cNvCxnSpPr>
            <p:nvPr/>
          </p:nvCxnSpPr>
          <p:spPr>
            <a:xfrm>
              <a:off x="8352066" y="2560305"/>
              <a:ext cx="399215" cy="1605293"/>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2596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SOAP Web Services</a:t>
            </a:r>
          </a:p>
        </p:txBody>
      </p:sp>
      <p:sp>
        <p:nvSpPr>
          <p:cNvPr id="3" name="Content Placeholder 2"/>
          <p:cNvSpPr>
            <a:spLocks noGrp="1"/>
          </p:cNvSpPr>
          <p:nvPr>
            <p:ph idx="1"/>
          </p:nvPr>
        </p:nvSpPr>
        <p:spPr>
          <a:xfrm>
            <a:off x="480486" y="1439333"/>
            <a:ext cx="6456023" cy="4529667"/>
          </a:xfrm>
        </p:spPr>
        <p:txBody>
          <a:bodyPr/>
          <a:lstStyle/>
          <a:p>
            <a:r>
              <a:rPr lang="en-US" sz="2000" dirty="0"/>
              <a:t>SOAP </a:t>
            </a:r>
            <a:r>
              <a:rPr lang="en-US" sz="2000" dirty="0">
                <a:sym typeface="Wingdings" panose="05000000000000000000" pitchFamily="2" charset="2"/>
              </a:rPr>
              <a:t> </a:t>
            </a:r>
            <a:r>
              <a:rPr lang="en-US" sz="2000" dirty="0"/>
              <a:t>Simple Object Access Protocol</a:t>
            </a:r>
          </a:p>
          <a:p>
            <a:r>
              <a:rPr lang="en-US" sz="2000" dirty="0"/>
              <a:t>SOAP Request contains</a:t>
            </a:r>
          </a:p>
          <a:p>
            <a:pPr lvl="1"/>
            <a:r>
              <a:rPr lang="en-US" sz="2000" dirty="0"/>
              <a:t>Envelope</a:t>
            </a:r>
          </a:p>
          <a:p>
            <a:pPr lvl="1"/>
            <a:r>
              <a:rPr lang="en-US" sz="2000" dirty="0"/>
              <a:t>Decoding rules (header) </a:t>
            </a:r>
          </a:p>
          <a:p>
            <a:pPr lvl="1"/>
            <a:r>
              <a:rPr lang="en-US" sz="2000" dirty="0"/>
              <a:t>Representation rules (body)</a:t>
            </a:r>
          </a:p>
          <a:p>
            <a:r>
              <a:rPr lang="en-US" sz="2000" dirty="0"/>
              <a:t>Fix XML format </a:t>
            </a:r>
          </a:p>
          <a:p>
            <a:r>
              <a:rPr lang="en-US" sz="2000" dirty="0"/>
              <a:t>Platform independent</a:t>
            </a:r>
          </a:p>
          <a:p>
            <a:r>
              <a:rPr lang="en-US" sz="2000" dirty="0"/>
              <a:t>Security is a BIG advantage</a:t>
            </a:r>
          </a:p>
          <a:p>
            <a:r>
              <a:rPr lang="en-US" sz="2000" dirty="0"/>
              <a:t>Can use any transport protocol for sending the messages</a:t>
            </a:r>
          </a:p>
          <a:p>
            <a:endParaRPr lang="en-US" sz="2000" dirty="0"/>
          </a:p>
        </p:txBody>
      </p:sp>
      <p:grpSp>
        <p:nvGrpSpPr>
          <p:cNvPr id="29" name="Group 28"/>
          <p:cNvGrpSpPr/>
          <p:nvPr/>
        </p:nvGrpSpPr>
        <p:grpSpPr>
          <a:xfrm>
            <a:off x="6096000" y="2490354"/>
            <a:ext cx="5821004" cy="2427623"/>
            <a:chOff x="1570182" y="2008015"/>
            <a:chExt cx="8751280" cy="3431481"/>
          </a:xfrm>
        </p:grpSpPr>
        <p:sp>
          <p:nvSpPr>
            <p:cNvPr id="30" name="Rectangle 29"/>
            <p:cNvSpPr/>
            <p:nvPr/>
          </p:nvSpPr>
          <p:spPr>
            <a:xfrm>
              <a:off x="1570182" y="4165599"/>
              <a:ext cx="3140363" cy="109912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Service Consumer</a:t>
              </a:r>
            </a:p>
          </p:txBody>
        </p:sp>
        <p:sp>
          <p:nvSpPr>
            <p:cNvPr id="31" name="Rectangle 30"/>
            <p:cNvSpPr/>
            <p:nvPr/>
          </p:nvSpPr>
          <p:spPr>
            <a:xfrm>
              <a:off x="7181099" y="4165598"/>
              <a:ext cx="3140363" cy="10991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Service provider</a:t>
              </a:r>
            </a:p>
          </p:txBody>
        </p:sp>
        <p:grpSp>
          <p:nvGrpSpPr>
            <p:cNvPr id="32" name="Group 31"/>
            <p:cNvGrpSpPr/>
            <p:nvPr/>
          </p:nvGrpSpPr>
          <p:grpSpPr>
            <a:xfrm>
              <a:off x="4677730" y="4048099"/>
              <a:ext cx="2503368" cy="522057"/>
              <a:chOff x="4677730" y="4048099"/>
              <a:chExt cx="2503368" cy="522057"/>
            </a:xfrm>
          </p:grpSpPr>
          <p:cxnSp>
            <p:nvCxnSpPr>
              <p:cNvPr id="39" name="Straight Arrow Connector 38"/>
              <p:cNvCxnSpPr/>
              <p:nvPr/>
            </p:nvCxnSpPr>
            <p:spPr>
              <a:xfrm>
                <a:off x="4710545" y="4516582"/>
                <a:ext cx="24705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677730" y="4048099"/>
                <a:ext cx="2261690" cy="522057"/>
              </a:xfrm>
              <a:prstGeom prst="rect">
                <a:avLst/>
              </a:prstGeom>
              <a:noFill/>
            </p:spPr>
            <p:txBody>
              <a:bodyPr wrap="none" rtlCol="0">
                <a:spAutoFit/>
              </a:bodyPr>
              <a:lstStyle/>
              <a:p>
                <a:r>
                  <a:rPr lang="en-US" dirty="0"/>
                  <a:t>SOAP Request</a:t>
                </a:r>
              </a:p>
            </p:txBody>
          </p:sp>
        </p:grpSp>
        <p:cxnSp>
          <p:nvCxnSpPr>
            <p:cNvPr id="33" name="Straight Arrow Connector 32"/>
            <p:cNvCxnSpPr/>
            <p:nvPr/>
          </p:nvCxnSpPr>
          <p:spPr>
            <a:xfrm flipH="1">
              <a:off x="4710545" y="4917440"/>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13691" y="4917440"/>
              <a:ext cx="2467981" cy="522056"/>
            </a:xfrm>
            <a:prstGeom prst="rect">
              <a:avLst/>
            </a:prstGeom>
            <a:noFill/>
          </p:spPr>
          <p:txBody>
            <a:bodyPr wrap="none" rtlCol="0">
              <a:spAutoFit/>
            </a:bodyPr>
            <a:lstStyle/>
            <a:p>
              <a:r>
                <a:rPr lang="en-US" dirty="0"/>
                <a:t>SOAP Response</a:t>
              </a:r>
            </a:p>
          </p:txBody>
        </p:sp>
        <p:sp>
          <p:nvSpPr>
            <p:cNvPr id="35" name="Rectangle 34"/>
            <p:cNvSpPr/>
            <p:nvPr/>
          </p:nvSpPr>
          <p:spPr>
            <a:xfrm>
              <a:off x="3632241" y="2008015"/>
              <a:ext cx="4719825" cy="11045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Medium </a:t>
              </a:r>
              <a:r>
                <a:rPr lang="en-US" dirty="0">
                  <a:solidFill>
                    <a:schemeClr val="tx1"/>
                  </a:solidFill>
                  <a:sym typeface="Wingdings" panose="05000000000000000000" pitchFamily="2" charset="2"/>
                </a:rPr>
                <a:t> HTTP / SMTP / FTP </a:t>
              </a:r>
            </a:p>
            <a:p>
              <a:pPr algn="ctr"/>
              <a:r>
                <a:rPr lang="en-US" dirty="0">
                  <a:solidFill>
                    <a:schemeClr val="tx1"/>
                  </a:solidFill>
                  <a:sym typeface="Wingdings" panose="05000000000000000000" pitchFamily="2" charset="2"/>
                </a:rPr>
                <a:t>Format  XML</a:t>
              </a:r>
              <a:endParaRPr lang="en-US" dirty="0">
                <a:solidFill>
                  <a:schemeClr val="tx1"/>
                </a:solidFill>
              </a:endParaRPr>
            </a:p>
          </p:txBody>
        </p:sp>
        <p:cxnSp>
          <p:nvCxnSpPr>
            <p:cNvPr id="36" name="Straight Connector 35"/>
            <p:cNvCxnSpPr>
              <a:stCxn id="30" idx="0"/>
              <a:endCxn id="30" idx="0"/>
            </p:cNvCxnSpPr>
            <p:nvPr/>
          </p:nvCxnSpPr>
          <p:spPr>
            <a:xfrm>
              <a:off x="3140364" y="41655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30" idx="0"/>
              <a:endCxn id="35" idx="1"/>
            </p:cNvCxnSpPr>
            <p:nvPr/>
          </p:nvCxnSpPr>
          <p:spPr>
            <a:xfrm rot="5400000" flipH="1" flipV="1">
              <a:off x="2583656" y="3117015"/>
              <a:ext cx="1605293" cy="491877"/>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5" idx="3"/>
              <a:endCxn id="31" idx="0"/>
            </p:cNvCxnSpPr>
            <p:nvPr/>
          </p:nvCxnSpPr>
          <p:spPr>
            <a:xfrm>
              <a:off x="8352066" y="2560305"/>
              <a:ext cx="399215" cy="1605293"/>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3774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F36-E502-4AAF-8C2C-A1E93305272D}"/>
              </a:ext>
            </a:extLst>
          </p:cNvPr>
          <p:cNvSpPr>
            <a:spLocks noGrp="1"/>
          </p:cNvSpPr>
          <p:nvPr>
            <p:ph type="title"/>
          </p:nvPr>
        </p:nvSpPr>
        <p:spPr>
          <a:xfrm>
            <a:off x="480486" y="441308"/>
            <a:ext cx="11235265" cy="885960"/>
          </a:xfrm>
        </p:spPr>
        <p:txBody>
          <a:bodyPr/>
          <a:lstStyle/>
          <a:p>
            <a:r>
              <a:rPr lang="en-US" sz="2800" b="1" dirty="0">
                <a:latin typeface="Arial Black" panose="020B0A04020102020204" pitchFamily="34" charset="0"/>
              </a:rPr>
              <a:t>SPEAKER</a:t>
            </a:r>
            <a:br>
              <a:rPr lang="en-US" sz="2800" b="1" dirty="0">
                <a:latin typeface="Arial Black" panose="020B0A04020102020204" pitchFamily="34" charset="0"/>
              </a:rPr>
            </a:br>
            <a:endParaRPr lang="en-US" sz="2800" b="1" dirty="0">
              <a:latin typeface="Arial Black" panose="020B0A04020102020204" pitchFamily="34" charset="0"/>
            </a:endParaRPr>
          </a:p>
        </p:txBody>
      </p:sp>
      <p:pic>
        <p:nvPicPr>
          <p:cNvPr id="15" name="Content Placeholder 14" descr="A person posing for the camera&#10;&#10;Description automatically generated">
            <a:extLst>
              <a:ext uri="{FF2B5EF4-FFF2-40B4-BE49-F238E27FC236}">
                <a16:creationId xmlns:a16="http://schemas.microsoft.com/office/drawing/2014/main" id="{4BA7E482-BBD0-4053-A080-984D4F5F16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65180" y="3954096"/>
            <a:ext cx="1711105" cy="1715052"/>
          </a:xfrm>
        </p:spPr>
      </p:pic>
      <p:grpSp>
        <p:nvGrpSpPr>
          <p:cNvPr id="4" name="Group 3">
            <a:extLst>
              <a:ext uri="{FF2B5EF4-FFF2-40B4-BE49-F238E27FC236}">
                <a16:creationId xmlns:a16="http://schemas.microsoft.com/office/drawing/2014/main" id="{E8A114D9-C6F9-4D10-B16E-854CFD0EAFD2}"/>
              </a:ext>
            </a:extLst>
          </p:cNvPr>
          <p:cNvGrpSpPr/>
          <p:nvPr/>
        </p:nvGrpSpPr>
        <p:grpSpPr>
          <a:xfrm>
            <a:off x="650842" y="1968624"/>
            <a:ext cx="3587883" cy="1337361"/>
            <a:chOff x="1612262" y="2606029"/>
            <a:chExt cx="3587883" cy="1337361"/>
          </a:xfrm>
        </p:grpSpPr>
        <p:grpSp>
          <p:nvGrpSpPr>
            <p:cNvPr id="5" name="Group 4">
              <a:extLst>
                <a:ext uri="{FF2B5EF4-FFF2-40B4-BE49-F238E27FC236}">
                  <a16:creationId xmlns:a16="http://schemas.microsoft.com/office/drawing/2014/main" id="{506A29CA-56AD-4DD5-BADF-6E6F624A2785}"/>
                </a:ext>
              </a:extLst>
            </p:cNvPr>
            <p:cNvGrpSpPr/>
            <p:nvPr/>
          </p:nvGrpSpPr>
          <p:grpSpPr>
            <a:xfrm>
              <a:off x="1612262" y="3330742"/>
              <a:ext cx="2339528" cy="612648"/>
              <a:chOff x="938007" y="3717024"/>
              <a:chExt cx="2339528" cy="612648"/>
            </a:xfrm>
          </p:grpSpPr>
          <p:pic>
            <p:nvPicPr>
              <p:cNvPr id="9" name="Picture 2" descr="http://www.electronicworkplace.com/wp-content/uploads/2013/05/05523479-photo-logo-skype.png">
                <a:extLst>
                  <a:ext uri="{FF2B5EF4-FFF2-40B4-BE49-F238E27FC236}">
                    <a16:creationId xmlns:a16="http://schemas.microsoft.com/office/drawing/2014/main" id="{DFFE52FD-5B5F-4890-8C9B-55C2828F47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007" y="3717024"/>
                <a:ext cx="612648" cy="6126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8071EF-BDCC-48C4-BC39-9F8846162828}"/>
                  </a:ext>
                </a:extLst>
              </p:cNvPr>
              <p:cNvSpPr/>
              <p:nvPr/>
            </p:nvSpPr>
            <p:spPr>
              <a:xfrm>
                <a:off x="1649525" y="3821347"/>
                <a:ext cx="1628010" cy="369332"/>
              </a:xfrm>
              <a:prstGeom prst="rect">
                <a:avLst/>
              </a:prstGeom>
            </p:spPr>
            <p:txBody>
              <a:bodyPr wrap="none">
                <a:spAutoFit/>
              </a:bodyPr>
              <a:lstStyle/>
              <a:p>
                <a:pPr lvl="0"/>
                <a:r>
                  <a:rPr lang="en-US" dirty="0" err="1">
                    <a:solidFill>
                      <a:srgbClr val="222222"/>
                    </a:solidFill>
                  </a:rPr>
                  <a:t>rakesh_budugu</a:t>
                </a:r>
                <a:endParaRPr kumimoji="0" lang="en-US" sz="1800" b="0" i="0" u="none" strike="noStrike" kern="1200" cap="none" spc="0" normalizeH="0" baseline="0" noProof="0" dirty="0">
                  <a:ln>
                    <a:noFill/>
                  </a:ln>
                  <a:solidFill>
                    <a:srgbClr val="222222"/>
                  </a:solidFill>
                  <a:effectLst/>
                  <a:uLnTx/>
                  <a:uFillTx/>
                  <a:latin typeface="Calibri"/>
                  <a:ea typeface="+mn-ea"/>
                  <a:cs typeface="+mn-cs"/>
                </a:endParaRPr>
              </a:p>
            </p:txBody>
          </p:sp>
        </p:grpSp>
        <p:grpSp>
          <p:nvGrpSpPr>
            <p:cNvPr id="6" name="Group 5">
              <a:extLst>
                <a:ext uri="{FF2B5EF4-FFF2-40B4-BE49-F238E27FC236}">
                  <a16:creationId xmlns:a16="http://schemas.microsoft.com/office/drawing/2014/main" id="{4A42CF4E-CDA6-45B7-8D05-2DE9A4F8CC50}"/>
                </a:ext>
              </a:extLst>
            </p:cNvPr>
            <p:cNvGrpSpPr/>
            <p:nvPr/>
          </p:nvGrpSpPr>
          <p:grpSpPr>
            <a:xfrm>
              <a:off x="1612262" y="2606029"/>
              <a:ext cx="3587883" cy="612648"/>
              <a:chOff x="938007" y="2913605"/>
              <a:chExt cx="3587883" cy="612648"/>
            </a:xfrm>
          </p:grpSpPr>
          <p:sp>
            <p:nvSpPr>
              <p:cNvPr id="7" name="Rectangle 6">
                <a:extLst>
                  <a:ext uri="{FF2B5EF4-FFF2-40B4-BE49-F238E27FC236}">
                    <a16:creationId xmlns:a16="http://schemas.microsoft.com/office/drawing/2014/main" id="{7CAAB7BE-8F24-4A86-851A-470FDCBAEF87}"/>
                  </a:ext>
                </a:extLst>
              </p:cNvPr>
              <p:cNvSpPr/>
              <p:nvPr/>
            </p:nvSpPr>
            <p:spPr>
              <a:xfrm>
                <a:off x="1649525" y="3035263"/>
                <a:ext cx="287636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222222"/>
                    </a:solidFill>
                    <a:latin typeface="Calibri"/>
                  </a:rPr>
                  <a:t>Rakesh_budugu</a:t>
                </a:r>
                <a:r>
                  <a:rPr kumimoji="0" lang="en-US" sz="1800" b="0" i="0" u="none" strike="noStrike" kern="1200" cap="none" spc="0" normalizeH="0" baseline="0" noProof="0" dirty="0">
                    <a:ln>
                      <a:noFill/>
                    </a:ln>
                    <a:solidFill>
                      <a:srgbClr val="222222"/>
                    </a:solidFill>
                    <a:effectLst/>
                    <a:uLnTx/>
                    <a:uFillTx/>
                    <a:latin typeface="Calibri"/>
                    <a:ea typeface="+mn-ea"/>
                    <a:cs typeface="+mn-cs"/>
                  </a:rPr>
                  <a:t>@epam.com</a:t>
                </a:r>
              </a:p>
            </p:txBody>
          </p:sp>
          <p:pic>
            <p:nvPicPr>
              <p:cNvPr id="8" name="Picture 12" descr="Image result for email icon">
                <a:extLst>
                  <a:ext uri="{FF2B5EF4-FFF2-40B4-BE49-F238E27FC236}">
                    <a16:creationId xmlns:a16="http://schemas.microsoft.com/office/drawing/2014/main" id="{949B9FB8-CB0A-480A-83EE-780CB5A93F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007" y="2913605"/>
                <a:ext cx="612648" cy="61264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6">
            <a:extLst>
              <a:ext uri="{FF2B5EF4-FFF2-40B4-BE49-F238E27FC236}">
                <a16:creationId xmlns:a16="http://schemas.microsoft.com/office/drawing/2014/main" id="{EA87D4D8-E52F-45FF-BD55-519289AA6B7F}"/>
              </a:ext>
            </a:extLst>
          </p:cNvPr>
          <p:cNvSpPr txBox="1">
            <a:spLocks/>
          </p:cNvSpPr>
          <p:nvPr/>
        </p:nvSpPr>
        <p:spPr>
          <a:xfrm>
            <a:off x="5552661" y="4983901"/>
            <a:ext cx="4509399" cy="997527"/>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sz="2000" b="1" dirty="0">
                <a:solidFill>
                  <a:srgbClr val="222222"/>
                </a:solidFill>
                <a:latin typeface="Calibri"/>
              </a:rPr>
              <a:t>Rakesh Budugu</a:t>
            </a: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2000" b="1" i="0" u="none" strike="noStrike" kern="1200" cap="none" spc="0" normalizeH="0" baseline="0" noProof="0" dirty="0">
                <a:ln>
                  <a:noFill/>
                </a:ln>
                <a:solidFill>
                  <a:srgbClr val="222222"/>
                </a:solidFill>
                <a:effectLst/>
                <a:uLnTx/>
                <a:uFillTx/>
                <a:latin typeface="Calibri"/>
                <a:ea typeface="+mn-ea"/>
                <a:cs typeface="+mn-cs"/>
              </a:rPr>
              <a:t>Senior Software Engineer In Test</a:t>
            </a:r>
          </a:p>
        </p:txBody>
      </p:sp>
    </p:spTree>
    <p:extLst>
      <p:ext uri="{BB962C8B-B14F-4D97-AF65-F5344CB8AC3E}">
        <p14:creationId xmlns:p14="http://schemas.microsoft.com/office/powerpoint/2010/main" val="4276242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236"/>
            <a:ext cx="12192000" cy="932688"/>
          </a:xfrm>
        </p:spPr>
        <p:txBody>
          <a:bodyPr/>
          <a:lstStyle/>
          <a:p>
            <a:r>
              <a:rPr lang="en-US" dirty="0"/>
              <a:t>Practice – Web Service Testing</a:t>
            </a:r>
          </a:p>
        </p:txBody>
      </p:sp>
      <p:pic>
        <p:nvPicPr>
          <p:cNvPr id="29" name="Picture 28">
            <a:extLst>
              <a:ext uri="{FF2B5EF4-FFF2-40B4-BE49-F238E27FC236}">
                <a16:creationId xmlns:a16="http://schemas.microsoft.com/office/drawing/2014/main" id="{0EFBE85A-BE34-4A6D-8865-FE011C940BC1}"/>
              </a:ext>
            </a:extLst>
          </p:cNvPr>
          <p:cNvPicPr>
            <a:picLocks noChangeAspect="1"/>
          </p:cNvPicPr>
          <p:nvPr/>
        </p:nvPicPr>
        <p:blipFill>
          <a:blip r:embed="rId2"/>
          <a:stretch>
            <a:fillRect/>
          </a:stretch>
        </p:blipFill>
        <p:spPr>
          <a:xfrm>
            <a:off x="480486" y="3308740"/>
            <a:ext cx="4846319" cy="1975453"/>
          </a:xfrm>
          <a:prstGeom prst="rect">
            <a:avLst/>
          </a:prstGeom>
        </p:spPr>
      </p:pic>
      <p:sp>
        <p:nvSpPr>
          <p:cNvPr id="30" name="Content Placeholder 2"/>
          <p:cNvSpPr>
            <a:spLocks noGrp="1"/>
          </p:cNvSpPr>
          <p:nvPr>
            <p:ph idx="1"/>
          </p:nvPr>
        </p:nvSpPr>
        <p:spPr>
          <a:xfrm>
            <a:off x="480486" y="1439333"/>
            <a:ext cx="9882713" cy="1669627"/>
          </a:xfrm>
        </p:spPr>
        <p:txBody>
          <a:bodyPr/>
          <a:lstStyle/>
          <a:p>
            <a:r>
              <a:rPr lang="en-US" sz="2000" dirty="0">
                <a:hlinkClick r:id="rId3"/>
              </a:rPr>
              <a:t>http://www.dneonline.com/calculator.asmx</a:t>
            </a:r>
            <a:endParaRPr lang="en-US" sz="2000" dirty="0"/>
          </a:p>
          <a:p>
            <a:r>
              <a:rPr lang="en-US" sz="2000" dirty="0">
                <a:hlinkClick r:id="rId4"/>
              </a:rPr>
              <a:t>https://www.dataaccess.com/webservicesserver/numberconversion.wso</a:t>
            </a:r>
            <a:endParaRPr lang="en-US" sz="2000" dirty="0"/>
          </a:p>
          <a:p>
            <a:r>
              <a:rPr lang="en-US" sz="2000" dirty="0">
                <a:hlinkClick r:id="rId5"/>
              </a:rPr>
              <a:t>http://webservices.oorsprong.org/websamples.countryinfo/CountryInfoService.wso</a:t>
            </a:r>
            <a:endParaRPr lang="en-US" sz="2000" dirty="0"/>
          </a:p>
          <a:p>
            <a:pPr marL="0" indent="0">
              <a:buNone/>
            </a:pPr>
            <a:endParaRPr lang="en-US" sz="2000" dirty="0"/>
          </a:p>
          <a:p>
            <a:endParaRPr lang="en-US" sz="2000" dirty="0"/>
          </a:p>
        </p:txBody>
      </p:sp>
      <p:pic>
        <p:nvPicPr>
          <p:cNvPr id="9218" name="Picture 2" descr="Image result for Postman tool transparen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4240" y="3308740"/>
            <a:ext cx="5031740" cy="200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435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5376" y="3197414"/>
            <a:ext cx="10099325" cy="662169"/>
          </a:xfrm>
        </p:spPr>
        <p:txBody>
          <a:bodyPr wrap="square">
            <a:spAutoFit/>
          </a:bodyPr>
          <a:lstStyle/>
          <a:p>
            <a:pPr algn="ctr"/>
            <a:r>
              <a:rPr lang="en-US" dirty="0"/>
              <a:t>Rest Services</a:t>
            </a:r>
          </a:p>
        </p:txBody>
      </p:sp>
    </p:spTree>
    <p:extLst>
      <p:ext uri="{BB962C8B-B14F-4D97-AF65-F5344CB8AC3E}">
        <p14:creationId xmlns:p14="http://schemas.microsoft.com/office/powerpoint/2010/main" val="346400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Resource</a:t>
            </a:r>
          </a:p>
        </p:txBody>
      </p:sp>
      <p:sp>
        <p:nvSpPr>
          <p:cNvPr id="3" name="Content Placeholder 2"/>
          <p:cNvSpPr>
            <a:spLocks noGrp="1"/>
          </p:cNvSpPr>
          <p:nvPr>
            <p:ph idx="1"/>
          </p:nvPr>
        </p:nvSpPr>
        <p:spPr>
          <a:xfrm>
            <a:off x="480486" y="1439333"/>
            <a:ext cx="7074859" cy="4529667"/>
          </a:xfrm>
        </p:spPr>
        <p:txBody>
          <a:bodyPr/>
          <a:lstStyle/>
          <a:p>
            <a:r>
              <a:rPr lang="en-US" sz="2000" dirty="0"/>
              <a:t>The key abstraction of information in REST is a resource. </a:t>
            </a:r>
          </a:p>
          <a:p>
            <a:r>
              <a:rPr lang="en-US" sz="2000" dirty="0"/>
              <a:t>REST architecture treats every content as a resource, resources can be:   </a:t>
            </a:r>
          </a:p>
          <a:p>
            <a:pPr marL="742950" lvl="1" indent="-285750">
              <a:lnSpc>
                <a:spcPct val="100000"/>
              </a:lnSpc>
              <a:spcBef>
                <a:spcPts val="0"/>
              </a:spcBef>
              <a:buFont typeface="Arial" charset="0"/>
              <a:buChar char="•"/>
            </a:pPr>
            <a:r>
              <a:rPr lang="en-US" sz="2000" dirty="0"/>
              <a:t>Html pages</a:t>
            </a:r>
          </a:p>
          <a:p>
            <a:pPr marL="742950" lvl="1" indent="-285750">
              <a:lnSpc>
                <a:spcPct val="100000"/>
              </a:lnSpc>
              <a:spcBef>
                <a:spcPts val="0"/>
              </a:spcBef>
              <a:buFont typeface="Arial" charset="0"/>
              <a:buChar char="•"/>
            </a:pPr>
            <a:r>
              <a:rPr lang="en-US" sz="2000" dirty="0"/>
              <a:t>Images</a:t>
            </a:r>
          </a:p>
          <a:p>
            <a:pPr marL="742950" lvl="1" indent="-285750">
              <a:lnSpc>
                <a:spcPct val="100000"/>
              </a:lnSpc>
              <a:spcBef>
                <a:spcPts val="0"/>
              </a:spcBef>
              <a:buFont typeface="Arial" charset="0"/>
              <a:buChar char="•"/>
            </a:pPr>
            <a:r>
              <a:rPr lang="en-US" sz="2000" dirty="0"/>
              <a:t>Videos</a:t>
            </a:r>
          </a:p>
          <a:p>
            <a:pPr marL="742950" lvl="1" indent="-285750">
              <a:lnSpc>
                <a:spcPct val="100000"/>
              </a:lnSpc>
              <a:spcBef>
                <a:spcPts val="0"/>
              </a:spcBef>
              <a:buFont typeface="Arial" charset="0"/>
              <a:buChar char="•"/>
            </a:pPr>
            <a:r>
              <a:rPr lang="en-US" sz="2000" dirty="0"/>
              <a:t>Dynamic business data</a:t>
            </a:r>
          </a:p>
          <a:p>
            <a:r>
              <a:rPr lang="en-US" sz="2000" dirty="0"/>
              <a:t>Resource lifecycle management is done using HTTP methods</a:t>
            </a:r>
          </a:p>
          <a:p>
            <a:r>
              <a:rPr lang="en-US" sz="2000" dirty="0"/>
              <a:t>Every resource is uniquely identified by a URI</a:t>
            </a:r>
          </a:p>
          <a:p>
            <a:pPr lvl="1"/>
            <a:r>
              <a:rPr lang="en-US" sz="2000" dirty="0"/>
              <a:t>https://jsonplaceholder.typicode.com/users/1</a:t>
            </a:r>
          </a:p>
        </p:txBody>
      </p:sp>
      <p:pic>
        <p:nvPicPr>
          <p:cNvPr id="11" name="Picture 10"/>
          <p:cNvPicPr>
            <a:picLocks noChangeAspect="1"/>
          </p:cNvPicPr>
          <p:nvPr/>
        </p:nvPicPr>
        <p:blipFill>
          <a:blip r:embed="rId2"/>
          <a:stretch>
            <a:fillRect/>
          </a:stretch>
        </p:blipFill>
        <p:spPr>
          <a:xfrm>
            <a:off x="7322472" y="2803068"/>
            <a:ext cx="4110968" cy="1833586"/>
          </a:xfrm>
          <a:prstGeom prst="rect">
            <a:avLst/>
          </a:prstGeom>
        </p:spPr>
      </p:pic>
    </p:spTree>
    <p:extLst>
      <p:ext uri="{BB962C8B-B14F-4D97-AF65-F5344CB8AC3E}">
        <p14:creationId xmlns:p14="http://schemas.microsoft.com/office/powerpoint/2010/main" val="1761313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Resource - Naming</a:t>
            </a:r>
          </a:p>
        </p:txBody>
      </p:sp>
      <p:sp>
        <p:nvSpPr>
          <p:cNvPr id="3" name="Content Placeholder 2"/>
          <p:cNvSpPr>
            <a:spLocks noGrp="1"/>
          </p:cNvSpPr>
          <p:nvPr>
            <p:ph idx="1"/>
          </p:nvPr>
        </p:nvSpPr>
        <p:spPr>
          <a:xfrm>
            <a:off x="480486" y="1439333"/>
            <a:ext cx="8321769" cy="4529667"/>
          </a:xfrm>
        </p:spPr>
        <p:txBody>
          <a:bodyPr/>
          <a:lstStyle/>
          <a:p>
            <a:r>
              <a:rPr lang="en-US" sz="2000" dirty="0"/>
              <a:t>REST uses URI to identify resources</a:t>
            </a:r>
          </a:p>
          <a:p>
            <a:endParaRPr lang="en-US" sz="2000" dirty="0"/>
          </a:p>
          <a:p>
            <a:endParaRPr lang="en-US" sz="2000" dirty="0"/>
          </a:p>
          <a:p>
            <a:endParaRPr lang="en-US" sz="2000" dirty="0"/>
          </a:p>
          <a:p>
            <a:r>
              <a:rPr lang="en-US" sz="2000" dirty="0"/>
              <a:t>As you traverse the path from more generic to more specific, you are navigating the data</a:t>
            </a:r>
          </a:p>
          <a:p>
            <a:pPr marL="0" indent="0">
              <a:buNone/>
            </a:pPr>
            <a:endParaRPr lang="en-US" sz="2000" dirty="0"/>
          </a:p>
          <a:p>
            <a:endParaRPr lang="en-US" sz="2000" dirty="0"/>
          </a:p>
        </p:txBody>
      </p:sp>
      <p:graphicFrame>
        <p:nvGraphicFramePr>
          <p:cNvPr id="5" name="Таблица 5"/>
          <p:cNvGraphicFramePr>
            <a:graphicFrameLocks noGrp="1"/>
          </p:cNvGraphicFramePr>
          <p:nvPr>
            <p:extLst>
              <p:ext uri="{D42A27DB-BD31-4B8C-83A1-F6EECF244321}">
                <p14:modId xmlns:p14="http://schemas.microsoft.com/office/powerpoint/2010/main" val="3947256799"/>
              </p:ext>
            </p:extLst>
          </p:nvPr>
        </p:nvGraphicFramePr>
        <p:xfrm>
          <a:off x="938944" y="2056149"/>
          <a:ext cx="7447674" cy="1453670"/>
        </p:xfrm>
        <a:graphic>
          <a:graphicData uri="http://schemas.openxmlformats.org/drawingml/2006/table">
            <a:tbl>
              <a:tblPr firstRow="1" bandRow="1">
                <a:tableStyleId>{21E4AEA4-8DFA-4A89-87EB-49C32662AFE0}</a:tableStyleId>
              </a:tblPr>
              <a:tblGrid>
                <a:gridCol w="7447674">
                  <a:extLst>
                    <a:ext uri="{9D8B030D-6E8A-4147-A177-3AD203B41FA5}">
                      <a16:colId xmlns:a16="http://schemas.microsoft.com/office/drawing/2014/main" val="20000"/>
                    </a:ext>
                  </a:extLst>
                </a:gridCol>
              </a:tblGrid>
              <a:tr h="350048">
                <a:tc>
                  <a:txBody>
                    <a:bodyPr/>
                    <a:lstStyle/>
                    <a:p>
                      <a:r>
                        <a:rPr lang="en-US" sz="1800" dirty="0"/>
                        <a:t>URI</a:t>
                      </a:r>
                      <a:endParaRPr lang="ru-RU" sz="1800" dirty="0"/>
                    </a:p>
                  </a:txBody>
                  <a:tcPr marL="68580" marR="68580" marT="34290" marB="34290"/>
                </a:tc>
                <a:extLst>
                  <a:ext uri="{0D108BD9-81ED-4DB2-BD59-A6C34878D82A}">
                    <a16:rowId xmlns:a16="http://schemas.microsoft.com/office/drawing/2014/main" val="10000"/>
                  </a:ext>
                </a:extLst>
              </a:tr>
              <a:tr h="350048">
                <a:tc>
                  <a:txBody>
                    <a:bodyPr/>
                    <a:lstStyle/>
                    <a:p>
                      <a:r>
                        <a:rPr lang="en-US" sz="1800" b="1" dirty="0"/>
                        <a:t>http://localhost/books/</a:t>
                      </a:r>
                    </a:p>
                  </a:txBody>
                  <a:tcPr marL="68580" marR="68580" marT="34290" marB="34290"/>
                </a:tc>
                <a:extLst>
                  <a:ext uri="{0D108BD9-81ED-4DB2-BD59-A6C34878D82A}">
                    <a16:rowId xmlns:a16="http://schemas.microsoft.com/office/drawing/2014/main" val="10001"/>
                  </a:ext>
                </a:extLst>
              </a:tr>
              <a:tr h="403526">
                <a:tc>
                  <a:txBody>
                    <a:bodyPr/>
                    <a:lstStyle/>
                    <a:p>
                      <a:r>
                        <a:rPr lang="en-US" sz="1800" b="1" dirty="0"/>
                        <a:t>http://localhost/books/ISBN-0011</a:t>
                      </a:r>
                    </a:p>
                  </a:txBody>
                  <a:tcPr marL="68580" marR="68580" marT="34290" marB="34290"/>
                </a:tc>
                <a:extLst>
                  <a:ext uri="{0D108BD9-81ED-4DB2-BD59-A6C34878D82A}">
                    <a16:rowId xmlns:a16="http://schemas.microsoft.com/office/drawing/2014/main" val="10002"/>
                  </a:ext>
                </a:extLst>
              </a:tr>
              <a:tr h="350048">
                <a:tc>
                  <a:txBody>
                    <a:bodyPr/>
                    <a:lstStyle/>
                    <a:p>
                      <a:r>
                        <a:rPr lang="en-US" sz="1800" b="1" dirty="0"/>
                        <a:t>http://localhost/books/ISBN-0011/authors</a:t>
                      </a:r>
                      <a:endParaRPr lang="en-US" sz="1800" b="1" dirty="0">
                        <a:hlinkClick r:id="rId2"/>
                      </a:endParaRPr>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3279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URL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150" y="2338207"/>
            <a:ext cx="8978900" cy="2133600"/>
          </a:xfrm>
          <a:prstGeom prst="rect">
            <a:avLst/>
          </a:prstGeom>
        </p:spPr>
      </p:pic>
    </p:spTree>
    <p:extLst>
      <p:ext uri="{BB962C8B-B14F-4D97-AF65-F5344CB8AC3E}">
        <p14:creationId xmlns:p14="http://schemas.microsoft.com/office/powerpoint/2010/main" val="408739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HTTP – Request and Response</a:t>
            </a:r>
          </a:p>
        </p:txBody>
      </p:sp>
      <p:sp>
        <p:nvSpPr>
          <p:cNvPr id="3" name="Content Placeholder 2"/>
          <p:cNvSpPr>
            <a:spLocks noGrp="1"/>
          </p:cNvSpPr>
          <p:nvPr>
            <p:ph idx="1"/>
          </p:nvPr>
        </p:nvSpPr>
        <p:spPr>
          <a:xfrm>
            <a:off x="480486" y="1439334"/>
            <a:ext cx="11235265" cy="1229975"/>
          </a:xfrm>
        </p:spPr>
        <p:txBody>
          <a:bodyPr numCol="2"/>
          <a:lstStyle/>
          <a:p>
            <a:r>
              <a:rPr lang="en-US" sz="2000" dirty="0"/>
              <a:t>GET – Gets the list of items </a:t>
            </a:r>
            <a:endParaRPr lang="en-US" sz="2000" b="1" dirty="0"/>
          </a:p>
          <a:p>
            <a:r>
              <a:rPr lang="en-US" sz="2000" dirty="0"/>
              <a:t>PUT – Updates the item</a:t>
            </a:r>
          </a:p>
          <a:p>
            <a:r>
              <a:rPr lang="en-US" sz="2000" dirty="0"/>
              <a:t>POST – Inserts the item</a:t>
            </a:r>
          </a:p>
          <a:p>
            <a:r>
              <a:rPr lang="en-US" sz="2000" dirty="0"/>
              <a:t>DELETE</a:t>
            </a:r>
            <a:r>
              <a:rPr lang="ru-RU" sz="2000" dirty="0"/>
              <a:t> </a:t>
            </a:r>
            <a:r>
              <a:rPr lang="en-US" sz="2000" dirty="0"/>
              <a:t>– Deletes the items</a:t>
            </a:r>
            <a:endParaRPr lang="en-US" sz="2000" b="1" dirty="0"/>
          </a:p>
        </p:txBody>
      </p:sp>
      <p:grpSp>
        <p:nvGrpSpPr>
          <p:cNvPr id="9" name="Group 8"/>
          <p:cNvGrpSpPr/>
          <p:nvPr/>
        </p:nvGrpSpPr>
        <p:grpSpPr>
          <a:xfrm>
            <a:off x="1016196" y="3048001"/>
            <a:ext cx="3897549" cy="2764420"/>
            <a:chOff x="1016196" y="3048001"/>
            <a:chExt cx="3897549" cy="276442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196" y="3048001"/>
              <a:ext cx="3897549" cy="2395088"/>
            </a:xfrm>
            <a:prstGeom prst="rect">
              <a:avLst/>
            </a:prstGeom>
          </p:spPr>
        </p:pic>
        <p:sp>
          <p:nvSpPr>
            <p:cNvPr id="6" name="TextBox 5"/>
            <p:cNvSpPr txBox="1"/>
            <p:nvPr/>
          </p:nvSpPr>
          <p:spPr>
            <a:xfrm>
              <a:off x="2401455" y="5443089"/>
              <a:ext cx="997196" cy="369332"/>
            </a:xfrm>
            <a:prstGeom prst="rect">
              <a:avLst/>
            </a:prstGeom>
            <a:noFill/>
          </p:spPr>
          <p:txBody>
            <a:bodyPr wrap="none" rtlCol="0">
              <a:spAutoFit/>
            </a:bodyPr>
            <a:lstStyle/>
            <a:p>
              <a:r>
                <a:rPr lang="en-US" dirty="0"/>
                <a:t>Request </a:t>
              </a:r>
            </a:p>
          </p:txBody>
        </p:sp>
      </p:grpSp>
      <p:grpSp>
        <p:nvGrpSpPr>
          <p:cNvPr id="8" name="Group 7"/>
          <p:cNvGrpSpPr/>
          <p:nvPr/>
        </p:nvGrpSpPr>
        <p:grpSpPr>
          <a:xfrm>
            <a:off x="5933184" y="2964655"/>
            <a:ext cx="4546800" cy="2847766"/>
            <a:chOff x="5933184" y="2964655"/>
            <a:chExt cx="4546800" cy="284776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184" y="2964655"/>
              <a:ext cx="4546800" cy="2478434"/>
            </a:xfrm>
            <a:prstGeom prst="rect">
              <a:avLst/>
            </a:prstGeom>
          </p:spPr>
        </p:pic>
        <p:sp>
          <p:nvSpPr>
            <p:cNvPr id="7" name="TextBox 6"/>
            <p:cNvSpPr txBox="1"/>
            <p:nvPr/>
          </p:nvSpPr>
          <p:spPr>
            <a:xfrm>
              <a:off x="7707986" y="5443089"/>
              <a:ext cx="1134413" cy="369332"/>
            </a:xfrm>
            <a:prstGeom prst="rect">
              <a:avLst/>
            </a:prstGeom>
            <a:noFill/>
          </p:spPr>
          <p:txBody>
            <a:bodyPr wrap="none" rtlCol="0">
              <a:spAutoFit/>
            </a:bodyPr>
            <a:lstStyle/>
            <a:p>
              <a:r>
                <a:rPr lang="en-US" dirty="0"/>
                <a:t>Response </a:t>
              </a:r>
            </a:p>
          </p:txBody>
        </p:sp>
      </p:grpSp>
    </p:spTree>
    <p:extLst>
      <p:ext uri="{BB962C8B-B14F-4D97-AF65-F5344CB8AC3E}">
        <p14:creationId xmlns:p14="http://schemas.microsoft.com/office/powerpoint/2010/main" val="2804410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AA168C-E839-4C6E-8F46-51357CEB0D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877" y="652073"/>
            <a:ext cx="7918246" cy="497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98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HTTP Verbs/methods</a:t>
            </a:r>
          </a:p>
        </p:txBody>
      </p:sp>
      <p:pic>
        <p:nvPicPr>
          <p:cNvPr id="10242" name="Picture 2" descr="NON IDEMPOTENT VERB &#10;POST &#10;SOAP &#10;PUT &#10;IDEMPOTENT VERBS &#10;DELETE &#10;REST &#10;GET ">
            <a:extLst>
              <a:ext uri="{FF2B5EF4-FFF2-40B4-BE49-F238E27FC236}">
                <a16:creationId xmlns:a16="http://schemas.microsoft.com/office/drawing/2014/main" id="{442187BD-A734-4DBC-97DC-DF815C127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572" y="1457177"/>
            <a:ext cx="8964856" cy="417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246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HTTP – Response Status Codes</a:t>
            </a:r>
          </a:p>
        </p:txBody>
      </p:sp>
      <p:graphicFrame>
        <p:nvGraphicFramePr>
          <p:cNvPr id="12" name="Table 11"/>
          <p:cNvGraphicFramePr>
            <a:graphicFrameLocks noGrp="1"/>
          </p:cNvGraphicFramePr>
          <p:nvPr>
            <p:extLst>
              <p:ext uri="{D42A27DB-BD31-4B8C-83A1-F6EECF244321}">
                <p14:modId xmlns:p14="http://schemas.microsoft.com/office/powerpoint/2010/main" val="3874252892"/>
              </p:ext>
            </p:extLst>
          </p:nvPr>
        </p:nvGraphicFramePr>
        <p:xfrm>
          <a:off x="1571440" y="1038978"/>
          <a:ext cx="8864392" cy="5307978"/>
        </p:xfrm>
        <a:graphic>
          <a:graphicData uri="http://schemas.openxmlformats.org/drawingml/2006/table">
            <a:tbl>
              <a:tblPr firstRow="1" bandRow="1">
                <a:tableStyleId>{21E4AEA4-8DFA-4A89-87EB-49C32662AFE0}</a:tableStyleId>
              </a:tblPr>
              <a:tblGrid>
                <a:gridCol w="3640459">
                  <a:extLst>
                    <a:ext uri="{9D8B030D-6E8A-4147-A177-3AD203B41FA5}">
                      <a16:colId xmlns:a16="http://schemas.microsoft.com/office/drawing/2014/main" val="20000"/>
                    </a:ext>
                  </a:extLst>
                </a:gridCol>
                <a:gridCol w="5223933">
                  <a:extLst>
                    <a:ext uri="{9D8B030D-6E8A-4147-A177-3AD203B41FA5}">
                      <a16:colId xmlns:a16="http://schemas.microsoft.com/office/drawing/2014/main" val="20001"/>
                    </a:ext>
                  </a:extLst>
                </a:gridCol>
              </a:tblGrid>
              <a:tr h="884663">
                <a:tc>
                  <a:txBody>
                    <a:bodyPr/>
                    <a:lstStyle/>
                    <a:p>
                      <a:pPr algn="ctr"/>
                      <a:r>
                        <a:rPr lang="en-US" sz="1800" kern="1200" cap="all" dirty="0">
                          <a:effectLst/>
                        </a:rPr>
                        <a:t>CATEGORY</a:t>
                      </a:r>
                      <a:endParaRPr lang="en-US" sz="1200" dirty="0"/>
                    </a:p>
                  </a:txBody>
                  <a:tcPr anchor="ctr"/>
                </a:tc>
                <a:tc>
                  <a:txBody>
                    <a:bodyPr/>
                    <a:lstStyle/>
                    <a:p>
                      <a:pPr algn="ctr"/>
                      <a:r>
                        <a:rPr lang="en-US" sz="1800" kern="1200" cap="all" dirty="0">
                          <a:effectLst/>
                        </a:rPr>
                        <a:t>DESCRIPTION</a:t>
                      </a:r>
                      <a:endParaRPr lang="en-US" sz="1200" dirty="0"/>
                    </a:p>
                  </a:txBody>
                  <a:tcPr anchor="ctr"/>
                </a:tc>
                <a:extLst>
                  <a:ext uri="{0D108BD9-81ED-4DB2-BD59-A6C34878D82A}">
                    <a16:rowId xmlns:a16="http://schemas.microsoft.com/office/drawing/2014/main" val="10000"/>
                  </a:ext>
                </a:extLst>
              </a:tr>
              <a:tr h="884663">
                <a:tc>
                  <a:txBody>
                    <a:bodyPr/>
                    <a:lstStyle/>
                    <a:p>
                      <a:pPr algn="ctr"/>
                      <a:r>
                        <a:rPr lang="en-US" sz="1800" kern="1200" dirty="0">
                          <a:effectLst/>
                        </a:rPr>
                        <a:t>1xx: Informational</a:t>
                      </a:r>
                      <a:endParaRPr lang="en-US" sz="1200" dirty="0"/>
                    </a:p>
                  </a:txBody>
                  <a:tcPr anchor="ctr"/>
                </a:tc>
                <a:tc>
                  <a:txBody>
                    <a:bodyPr/>
                    <a:lstStyle/>
                    <a:p>
                      <a:pPr algn="l"/>
                      <a:r>
                        <a:rPr lang="en-US" sz="1800" dirty="0">
                          <a:effectLst/>
                        </a:rPr>
                        <a:t>Communicates transfer protocol-level information.</a:t>
                      </a:r>
                    </a:p>
                  </a:txBody>
                  <a:tcPr anchor="ctr"/>
                </a:tc>
                <a:extLst>
                  <a:ext uri="{0D108BD9-81ED-4DB2-BD59-A6C34878D82A}">
                    <a16:rowId xmlns:a16="http://schemas.microsoft.com/office/drawing/2014/main" val="10001"/>
                  </a:ext>
                </a:extLst>
              </a:tr>
              <a:tr h="884663">
                <a:tc>
                  <a:txBody>
                    <a:bodyPr/>
                    <a:lstStyle/>
                    <a:p>
                      <a:pPr algn="ctr"/>
                      <a:r>
                        <a:rPr lang="en-US" sz="1800" dirty="0">
                          <a:effectLst/>
                        </a:rPr>
                        <a:t>2xx: Success</a:t>
                      </a:r>
                    </a:p>
                  </a:txBody>
                  <a:tcPr anchor="ctr"/>
                </a:tc>
                <a:tc>
                  <a:txBody>
                    <a:bodyPr/>
                    <a:lstStyle/>
                    <a:p>
                      <a:pPr algn="l"/>
                      <a:r>
                        <a:rPr lang="en-US" sz="1800" kern="1200" dirty="0">
                          <a:effectLst/>
                        </a:rPr>
                        <a:t>Indicates that the REST  web-service successfully carried out whatever action the client requested</a:t>
                      </a:r>
                      <a:endParaRPr lang="en-US" sz="1800" dirty="0">
                        <a:effectLst/>
                      </a:endParaRPr>
                    </a:p>
                  </a:txBody>
                  <a:tcPr anchor="ctr"/>
                </a:tc>
                <a:extLst>
                  <a:ext uri="{0D108BD9-81ED-4DB2-BD59-A6C34878D82A}">
                    <a16:rowId xmlns:a16="http://schemas.microsoft.com/office/drawing/2014/main" val="10002"/>
                  </a:ext>
                </a:extLst>
              </a:tr>
              <a:tr h="884663">
                <a:tc>
                  <a:txBody>
                    <a:bodyPr/>
                    <a:lstStyle/>
                    <a:p>
                      <a:pPr algn="ctr"/>
                      <a:r>
                        <a:rPr lang="en-US" sz="1800" kern="1200" dirty="0">
                          <a:effectLst/>
                        </a:rPr>
                        <a:t>3xx: Redirection</a:t>
                      </a:r>
                      <a:endParaRPr lang="en-US" sz="1200" dirty="0">
                        <a:effectLst/>
                      </a:endParaRPr>
                    </a:p>
                  </a:txBody>
                  <a:tcPr anchor="ctr"/>
                </a:tc>
                <a:tc>
                  <a:txBody>
                    <a:bodyPr/>
                    <a:lstStyle/>
                    <a:p>
                      <a:pPr algn="l"/>
                      <a:r>
                        <a:rPr lang="en-US" sz="1800" kern="1200" dirty="0">
                          <a:effectLst/>
                        </a:rPr>
                        <a:t>Indicates that the client must take some additional action in order to complete their request.</a:t>
                      </a:r>
                      <a:endParaRPr lang="en-US" sz="1800" dirty="0"/>
                    </a:p>
                  </a:txBody>
                  <a:tcPr/>
                </a:tc>
                <a:extLst>
                  <a:ext uri="{0D108BD9-81ED-4DB2-BD59-A6C34878D82A}">
                    <a16:rowId xmlns:a16="http://schemas.microsoft.com/office/drawing/2014/main" val="10003"/>
                  </a:ext>
                </a:extLst>
              </a:tr>
              <a:tr h="884663">
                <a:tc>
                  <a:txBody>
                    <a:bodyPr/>
                    <a:lstStyle/>
                    <a:p>
                      <a:pPr algn="ctr"/>
                      <a:r>
                        <a:rPr lang="en-US" sz="1800" kern="1200" dirty="0">
                          <a:effectLst/>
                        </a:rPr>
                        <a:t>4xx: Client Error</a:t>
                      </a:r>
                      <a:endParaRPr lang="en-US" sz="1200" dirty="0">
                        <a:effectLst/>
                      </a:endParaRPr>
                    </a:p>
                  </a:txBody>
                  <a:tcPr anchor="ctr"/>
                </a:tc>
                <a:tc>
                  <a:txBody>
                    <a:bodyPr/>
                    <a:lstStyle/>
                    <a:p>
                      <a:pPr algn="l"/>
                      <a:r>
                        <a:rPr lang="en-US" sz="1800" dirty="0">
                          <a:effectLst/>
                        </a:rPr>
                        <a:t>This category of error status codes points the finger at clients.</a:t>
                      </a:r>
                    </a:p>
                  </a:txBody>
                  <a:tcPr anchor="ctr"/>
                </a:tc>
                <a:extLst>
                  <a:ext uri="{0D108BD9-81ED-4DB2-BD59-A6C34878D82A}">
                    <a16:rowId xmlns:a16="http://schemas.microsoft.com/office/drawing/2014/main" val="10004"/>
                  </a:ext>
                </a:extLst>
              </a:tr>
              <a:tr h="884663">
                <a:tc>
                  <a:txBody>
                    <a:bodyPr/>
                    <a:lstStyle/>
                    <a:p>
                      <a:pPr algn="ctr"/>
                      <a:r>
                        <a:rPr lang="en-US" sz="1800" kern="1200" dirty="0">
                          <a:effectLst/>
                        </a:rPr>
                        <a:t>5xx: Server Error</a:t>
                      </a:r>
                      <a:endParaRPr lang="en-US" sz="1200" b="0" i="0" u="none" dirty="0">
                        <a:effectLst/>
                      </a:endParaRPr>
                    </a:p>
                  </a:txBody>
                  <a:tcPr anchor="ctr"/>
                </a:tc>
                <a:tc>
                  <a:txBody>
                    <a:bodyPr/>
                    <a:lstStyle/>
                    <a:p>
                      <a:pPr algn="l"/>
                      <a:r>
                        <a:rPr lang="en-US" sz="1800" dirty="0">
                          <a:effectLst/>
                        </a:rPr>
                        <a:t>The server takes responsibility for these error status codes.</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49477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HTTP – Response Status Codes</a:t>
            </a:r>
          </a:p>
        </p:txBody>
      </p:sp>
      <p:sp>
        <p:nvSpPr>
          <p:cNvPr id="3" name="Content Placeholder 2"/>
          <p:cNvSpPr>
            <a:spLocks noGrp="1"/>
          </p:cNvSpPr>
          <p:nvPr>
            <p:ph idx="1"/>
          </p:nvPr>
        </p:nvSpPr>
        <p:spPr/>
        <p:txBody>
          <a:bodyPr/>
          <a:lstStyle/>
          <a:p>
            <a:r>
              <a:rPr lang="en-US" b="1" dirty="0"/>
              <a:t>200 </a:t>
            </a:r>
            <a:r>
              <a:rPr lang="en-US" dirty="0"/>
              <a:t>— For Successful request.</a:t>
            </a:r>
          </a:p>
          <a:p>
            <a:r>
              <a:rPr lang="en-US" b="1" dirty="0"/>
              <a:t>201</a:t>
            </a:r>
            <a:r>
              <a:rPr lang="en-US" dirty="0"/>
              <a:t> — For successful request and data was created.</a:t>
            </a:r>
          </a:p>
          <a:p>
            <a:r>
              <a:rPr lang="en-US" b="1" dirty="0"/>
              <a:t>204</a:t>
            </a:r>
            <a:r>
              <a:rPr lang="en-US" dirty="0"/>
              <a:t> — For Empty Response.</a:t>
            </a:r>
          </a:p>
          <a:p>
            <a:r>
              <a:rPr lang="en-US" b="1" dirty="0"/>
              <a:t>400</a:t>
            </a:r>
            <a:r>
              <a:rPr lang="en-US" dirty="0"/>
              <a:t> — For Bad Request. The request could not be understood or was missing any required parameters.</a:t>
            </a:r>
          </a:p>
          <a:p>
            <a:r>
              <a:rPr lang="en-US" b="1" dirty="0"/>
              <a:t>401</a:t>
            </a:r>
            <a:r>
              <a:rPr lang="en-US" dirty="0"/>
              <a:t> — For Unauthorized access. Authentication failed or user does not have permissions for the requested operation.</a:t>
            </a:r>
          </a:p>
          <a:p>
            <a:r>
              <a:rPr lang="en-US" b="1" dirty="0"/>
              <a:t>403</a:t>
            </a:r>
            <a:r>
              <a:rPr lang="en-US" dirty="0"/>
              <a:t> — For Forbidden, Access denied.</a:t>
            </a:r>
          </a:p>
          <a:p>
            <a:r>
              <a:rPr lang="en-US" b="1" dirty="0"/>
              <a:t>404</a:t>
            </a:r>
            <a:r>
              <a:rPr lang="en-US" dirty="0"/>
              <a:t> — For data not found.</a:t>
            </a:r>
          </a:p>
          <a:p>
            <a:r>
              <a:rPr lang="en-US" b="1" dirty="0"/>
              <a:t>405</a:t>
            </a:r>
            <a:r>
              <a:rPr lang="en-US" dirty="0"/>
              <a:t> — For Method Not Allowed or Requested method is not supported.</a:t>
            </a:r>
          </a:p>
          <a:p>
            <a:r>
              <a:rPr lang="en-US" b="1" dirty="0"/>
              <a:t>500</a:t>
            </a:r>
            <a:r>
              <a:rPr lang="en-US" dirty="0"/>
              <a:t> — For Internal Server Error.</a:t>
            </a:r>
          </a:p>
          <a:p>
            <a:r>
              <a:rPr lang="en-US" b="1" dirty="0"/>
              <a:t>503</a:t>
            </a:r>
            <a:r>
              <a:rPr lang="en-US" dirty="0"/>
              <a:t> — For Service Unavailable.</a:t>
            </a:r>
          </a:p>
        </p:txBody>
      </p:sp>
    </p:spTree>
    <p:extLst>
      <p:ext uri="{BB962C8B-B14F-4D97-AF65-F5344CB8AC3E}">
        <p14:creationId xmlns:p14="http://schemas.microsoft.com/office/powerpoint/2010/main" val="2180490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3744731-8FED-4DDD-90D0-1D92F7AFF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082" y="1081528"/>
            <a:ext cx="2597835" cy="399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B404F1A-9E97-4AB6-B8FC-A4991D06B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243" y="1288219"/>
            <a:ext cx="4332189" cy="403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91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anim calcmode="lin" valueType="num">
                                      <p:cBhvr>
                                        <p:cTn id="8" dur="1000" fill="hold"/>
                                        <p:tgtEl>
                                          <p:spTgt spid="1030"/>
                                        </p:tgtEl>
                                        <p:attrNameLst>
                                          <p:attrName>ppt_x</p:attrName>
                                        </p:attrNameLst>
                                      </p:cBhvr>
                                      <p:tavLst>
                                        <p:tav tm="0">
                                          <p:val>
                                            <p:strVal val="#ppt_x"/>
                                          </p:val>
                                        </p:tav>
                                        <p:tav tm="100000">
                                          <p:val>
                                            <p:strVal val="#ppt_x"/>
                                          </p:val>
                                        </p:tav>
                                      </p:tavLst>
                                    </p:anim>
                                    <p:anim calcmode="lin" valueType="num">
                                      <p:cBhvr>
                                        <p:cTn id="9"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Formats - XML</a:t>
            </a:r>
          </a:p>
        </p:txBody>
      </p:sp>
      <p:sp>
        <p:nvSpPr>
          <p:cNvPr id="13" name="TextBox 12"/>
          <p:cNvSpPr txBox="1"/>
          <p:nvPr/>
        </p:nvSpPr>
        <p:spPr>
          <a:xfrm>
            <a:off x="746725" y="3072166"/>
            <a:ext cx="4813566"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i="1" dirty="0">
                <a:ln w="0"/>
                <a:solidFill>
                  <a:schemeClr val="tx1"/>
                </a:solidFill>
                <a:effectLst>
                  <a:outerShdw blurRad="38100" dist="19050" dir="2700000" algn="tl" rotWithShape="0">
                    <a:schemeClr val="dk1">
                      <a:alpha val="40000"/>
                    </a:schemeClr>
                  </a:outerShdw>
                </a:effectLst>
              </a:rPr>
              <a:t>Extensible Markup Language (XML) is used to describe data. The XML standard is a flexible way to create information formats and electronically share structured data via the public Internet, as well as via corporate networks.</a:t>
            </a:r>
          </a:p>
        </p:txBody>
      </p:sp>
      <p:pic>
        <p:nvPicPr>
          <p:cNvPr id="14" name="Picture 13"/>
          <p:cNvPicPr>
            <a:picLocks noChangeAspect="1"/>
          </p:cNvPicPr>
          <p:nvPr/>
        </p:nvPicPr>
        <p:blipFill>
          <a:blip r:embed="rId2"/>
          <a:stretch>
            <a:fillRect/>
          </a:stretch>
        </p:blipFill>
        <p:spPr>
          <a:xfrm>
            <a:off x="6024240" y="1243988"/>
            <a:ext cx="4957796" cy="5133683"/>
          </a:xfrm>
          <a:prstGeom prst="rect">
            <a:avLst/>
          </a:prstGeom>
        </p:spPr>
      </p:pic>
    </p:spTree>
    <p:extLst>
      <p:ext uri="{BB962C8B-B14F-4D97-AF65-F5344CB8AC3E}">
        <p14:creationId xmlns:p14="http://schemas.microsoft.com/office/powerpoint/2010/main" val="1530193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Formats - JSON</a:t>
            </a:r>
          </a:p>
        </p:txBody>
      </p:sp>
      <p:sp>
        <p:nvSpPr>
          <p:cNvPr id="5" name="TextBox 4"/>
          <p:cNvSpPr txBox="1"/>
          <p:nvPr/>
        </p:nvSpPr>
        <p:spPr>
          <a:xfrm>
            <a:off x="478871" y="2835565"/>
            <a:ext cx="5201493"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i="1" dirty="0">
                <a:ln w="0"/>
                <a:solidFill>
                  <a:schemeClr val="tx1"/>
                </a:solidFill>
                <a:effectLst>
                  <a:outerShdw blurRad="38100" dist="19050" dir="2700000" algn="tl" rotWithShape="0">
                    <a:schemeClr val="dk1">
                      <a:alpha val="40000"/>
                    </a:schemeClr>
                  </a:outerShdw>
                </a:effectLst>
              </a:rPr>
              <a:t>The JSON format is often used for serializing and transmitting structured data over a network connection. </a:t>
            </a:r>
          </a:p>
          <a:p>
            <a:endParaRPr lang="en-US" i="1" dirty="0">
              <a:ln w="0"/>
              <a:solidFill>
                <a:schemeClr val="tx1"/>
              </a:solidFill>
              <a:effectLst>
                <a:outerShdw blurRad="38100" dist="19050" dir="2700000" algn="tl" rotWithShape="0">
                  <a:schemeClr val="dk1">
                    <a:alpha val="40000"/>
                  </a:schemeClr>
                </a:outerShdw>
              </a:effectLst>
            </a:endParaRPr>
          </a:p>
          <a:p>
            <a:r>
              <a:rPr lang="en-US" i="1" dirty="0">
                <a:ln w="0"/>
                <a:solidFill>
                  <a:schemeClr val="tx1"/>
                </a:solidFill>
                <a:effectLst>
                  <a:outerShdw blurRad="38100" dist="19050" dir="2700000" algn="tl" rotWithShape="0">
                    <a:schemeClr val="dk1">
                      <a:alpha val="40000"/>
                    </a:schemeClr>
                  </a:outerShdw>
                </a:effectLst>
              </a:rPr>
              <a:t>It is used primarily to transmit data between a server and web application, serving as an alternative to XML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13516"/>
            <a:ext cx="5945098" cy="4706993"/>
          </a:xfrm>
          <a:prstGeom prst="rect">
            <a:avLst/>
          </a:prstGeom>
        </p:spPr>
      </p:pic>
    </p:spTree>
    <p:extLst>
      <p:ext uri="{BB962C8B-B14F-4D97-AF65-F5344CB8AC3E}">
        <p14:creationId xmlns:p14="http://schemas.microsoft.com/office/powerpoint/2010/main" val="117451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Formats – JSON Data types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037" y="1578066"/>
            <a:ext cx="8769926" cy="3994118"/>
          </a:xfrm>
          <a:prstGeom prst="rect">
            <a:avLst/>
          </a:prstGeom>
        </p:spPr>
      </p:pic>
    </p:spTree>
    <p:extLst>
      <p:ext uri="{BB962C8B-B14F-4D97-AF65-F5344CB8AC3E}">
        <p14:creationId xmlns:p14="http://schemas.microsoft.com/office/powerpoint/2010/main" val="553948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REST </a:t>
            </a:r>
            <a:r>
              <a:rPr lang="en-US" sz="2400" dirty="0"/>
              <a:t>ARCHITECTURE</a:t>
            </a:r>
            <a:endParaRPr lang="en-US" dirty="0"/>
          </a:p>
        </p:txBody>
      </p:sp>
      <p:grpSp>
        <p:nvGrpSpPr>
          <p:cNvPr id="5" name="Group 4"/>
          <p:cNvGrpSpPr/>
          <p:nvPr/>
        </p:nvGrpSpPr>
        <p:grpSpPr>
          <a:xfrm>
            <a:off x="6096000" y="2490354"/>
            <a:ext cx="5821004" cy="2427623"/>
            <a:chOff x="1570182" y="2008015"/>
            <a:chExt cx="8751280" cy="3431481"/>
          </a:xfrm>
        </p:grpSpPr>
        <p:sp>
          <p:nvSpPr>
            <p:cNvPr id="6" name="Rectangle 5"/>
            <p:cNvSpPr/>
            <p:nvPr/>
          </p:nvSpPr>
          <p:spPr>
            <a:xfrm>
              <a:off x="1570182" y="4165599"/>
              <a:ext cx="3140363" cy="109912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a:p>
              <a:pPr algn="ctr"/>
              <a:r>
                <a:rPr lang="en-US" dirty="0"/>
                <a:t>Service Consumer</a:t>
              </a:r>
            </a:p>
          </p:txBody>
        </p:sp>
        <p:sp>
          <p:nvSpPr>
            <p:cNvPr id="7" name="Rectangle 6"/>
            <p:cNvSpPr/>
            <p:nvPr/>
          </p:nvSpPr>
          <p:spPr>
            <a:xfrm>
              <a:off x="7181099" y="4165598"/>
              <a:ext cx="3140363" cy="10991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Service provider</a:t>
              </a:r>
            </a:p>
          </p:txBody>
        </p:sp>
        <p:grpSp>
          <p:nvGrpSpPr>
            <p:cNvPr id="8" name="Group 7"/>
            <p:cNvGrpSpPr/>
            <p:nvPr/>
          </p:nvGrpSpPr>
          <p:grpSpPr>
            <a:xfrm>
              <a:off x="4677730" y="4048099"/>
              <a:ext cx="2503368" cy="522056"/>
              <a:chOff x="4677730" y="4048099"/>
              <a:chExt cx="2503368" cy="522056"/>
            </a:xfrm>
          </p:grpSpPr>
          <p:cxnSp>
            <p:nvCxnSpPr>
              <p:cNvPr id="15" name="Straight Arrow Connector 14"/>
              <p:cNvCxnSpPr/>
              <p:nvPr/>
            </p:nvCxnSpPr>
            <p:spPr>
              <a:xfrm>
                <a:off x="4710545" y="4516582"/>
                <a:ext cx="24705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77730" y="4048099"/>
                <a:ext cx="2236530" cy="522056"/>
              </a:xfrm>
              <a:prstGeom prst="rect">
                <a:avLst/>
              </a:prstGeom>
              <a:noFill/>
            </p:spPr>
            <p:txBody>
              <a:bodyPr wrap="none" rtlCol="0">
                <a:spAutoFit/>
              </a:bodyPr>
              <a:lstStyle/>
              <a:p>
                <a:r>
                  <a:rPr lang="en-US" dirty="0"/>
                  <a:t>HTTP Request</a:t>
                </a:r>
              </a:p>
            </p:txBody>
          </p:sp>
        </p:grpSp>
        <p:cxnSp>
          <p:nvCxnSpPr>
            <p:cNvPr id="9" name="Straight Arrow Connector 8"/>
            <p:cNvCxnSpPr/>
            <p:nvPr/>
          </p:nvCxnSpPr>
          <p:spPr>
            <a:xfrm flipH="1">
              <a:off x="4710545" y="4917440"/>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13690" y="4917440"/>
              <a:ext cx="2442822" cy="522056"/>
            </a:xfrm>
            <a:prstGeom prst="rect">
              <a:avLst/>
            </a:prstGeom>
            <a:noFill/>
          </p:spPr>
          <p:txBody>
            <a:bodyPr wrap="none" rtlCol="0">
              <a:spAutoFit/>
            </a:bodyPr>
            <a:lstStyle/>
            <a:p>
              <a:r>
                <a:rPr lang="en-US" dirty="0"/>
                <a:t>HTTP Response</a:t>
              </a:r>
            </a:p>
          </p:txBody>
        </p:sp>
        <p:sp>
          <p:nvSpPr>
            <p:cNvPr id="11" name="Rectangle 10"/>
            <p:cNvSpPr/>
            <p:nvPr/>
          </p:nvSpPr>
          <p:spPr>
            <a:xfrm>
              <a:off x="3632241" y="2008015"/>
              <a:ext cx="4719825" cy="11045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Medium </a:t>
              </a:r>
              <a:r>
                <a:rPr lang="en-US" dirty="0">
                  <a:solidFill>
                    <a:schemeClr val="tx1"/>
                  </a:solidFill>
                  <a:sym typeface="Wingdings" panose="05000000000000000000" pitchFamily="2" charset="2"/>
                </a:rPr>
                <a:t> HTTP </a:t>
              </a:r>
            </a:p>
            <a:p>
              <a:pPr algn="ctr"/>
              <a:r>
                <a:rPr lang="en-US" sz="1600" dirty="0">
                  <a:solidFill>
                    <a:schemeClr val="tx1"/>
                  </a:solidFill>
                  <a:sym typeface="Wingdings" panose="05000000000000000000" pitchFamily="2" charset="2"/>
                </a:rPr>
                <a:t>Format  XML/JSON/HTML/Text</a:t>
              </a:r>
              <a:endParaRPr lang="en-US" sz="1600" dirty="0">
                <a:solidFill>
                  <a:schemeClr val="tx1"/>
                </a:solidFill>
              </a:endParaRPr>
            </a:p>
          </p:txBody>
        </p:sp>
        <p:cxnSp>
          <p:nvCxnSpPr>
            <p:cNvPr id="12" name="Straight Connector 11"/>
            <p:cNvCxnSpPr>
              <a:stCxn id="6" idx="0"/>
              <a:endCxn id="6" idx="0"/>
            </p:cNvCxnSpPr>
            <p:nvPr/>
          </p:nvCxnSpPr>
          <p:spPr>
            <a:xfrm>
              <a:off x="3140364" y="41655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6" idx="0"/>
              <a:endCxn id="11" idx="1"/>
            </p:cNvCxnSpPr>
            <p:nvPr/>
          </p:nvCxnSpPr>
          <p:spPr>
            <a:xfrm rot="5400000" flipH="1" flipV="1">
              <a:off x="2583656" y="3117015"/>
              <a:ext cx="1605293" cy="491877"/>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1" idx="3"/>
              <a:endCxn id="7" idx="0"/>
            </p:cNvCxnSpPr>
            <p:nvPr/>
          </p:nvCxnSpPr>
          <p:spPr>
            <a:xfrm>
              <a:off x="8352066" y="2560305"/>
              <a:ext cx="399215" cy="1605293"/>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grpSp>
      <p:sp>
        <p:nvSpPr>
          <p:cNvPr id="17" name="Content Placeholder 2"/>
          <p:cNvSpPr>
            <a:spLocks noGrp="1"/>
          </p:cNvSpPr>
          <p:nvPr>
            <p:ph idx="1"/>
          </p:nvPr>
        </p:nvSpPr>
        <p:spPr>
          <a:xfrm>
            <a:off x="480486" y="1439333"/>
            <a:ext cx="6456023" cy="4529667"/>
          </a:xfrm>
        </p:spPr>
        <p:txBody>
          <a:bodyPr/>
          <a:lstStyle/>
          <a:p>
            <a:r>
              <a:rPr lang="en-US" sz="2000" dirty="0"/>
              <a:t>REST </a:t>
            </a:r>
            <a:r>
              <a:rPr lang="en-US" sz="2000" dirty="0">
                <a:sym typeface="Wingdings" panose="05000000000000000000" pitchFamily="2" charset="2"/>
              </a:rPr>
              <a:t> Representational state transfer</a:t>
            </a:r>
          </a:p>
          <a:p>
            <a:r>
              <a:rPr lang="en-US" sz="2000" dirty="0">
                <a:sym typeface="Wingdings" panose="05000000000000000000" pitchFamily="2" charset="2"/>
              </a:rPr>
              <a:t>Transferring state representation to other software components</a:t>
            </a:r>
          </a:p>
          <a:p>
            <a:r>
              <a:rPr lang="en-US" sz="2000" dirty="0">
                <a:sym typeface="Wingdings" panose="05000000000000000000" pitchFamily="2" charset="2"/>
              </a:rPr>
              <a:t>It’s an Architectural Style with constraints</a:t>
            </a:r>
          </a:p>
          <a:p>
            <a:pPr lvl="1"/>
            <a:r>
              <a:rPr lang="en-US" sz="2000" dirty="0">
                <a:sym typeface="Wingdings" panose="05000000000000000000" pitchFamily="2" charset="2"/>
              </a:rPr>
              <a:t>Uniform interface</a:t>
            </a:r>
          </a:p>
          <a:p>
            <a:pPr lvl="1"/>
            <a:r>
              <a:rPr lang="en-US" sz="2000" dirty="0">
                <a:sym typeface="Wingdings" panose="05000000000000000000" pitchFamily="2" charset="2"/>
              </a:rPr>
              <a:t>Client – server</a:t>
            </a:r>
          </a:p>
          <a:p>
            <a:pPr lvl="1"/>
            <a:r>
              <a:rPr lang="en-US" sz="2000" dirty="0">
                <a:sym typeface="Wingdings" panose="05000000000000000000" pitchFamily="2" charset="2"/>
              </a:rPr>
              <a:t>Stateless</a:t>
            </a:r>
          </a:p>
          <a:p>
            <a:pPr lvl="1"/>
            <a:r>
              <a:rPr lang="en-US" sz="2000" dirty="0">
                <a:sym typeface="Wingdings" panose="05000000000000000000" pitchFamily="2" charset="2"/>
              </a:rPr>
              <a:t>Cacheable</a:t>
            </a:r>
          </a:p>
          <a:p>
            <a:pPr lvl="1"/>
            <a:r>
              <a:rPr lang="en-US" sz="2000" dirty="0">
                <a:sym typeface="Wingdings" panose="05000000000000000000" pitchFamily="2" charset="2"/>
              </a:rPr>
              <a:t>Layered System</a:t>
            </a:r>
          </a:p>
          <a:p>
            <a:pPr lvl="1"/>
            <a:r>
              <a:rPr lang="en-US" sz="2000" dirty="0">
                <a:sym typeface="Wingdings" panose="05000000000000000000" pitchFamily="2" charset="2"/>
              </a:rPr>
              <a:t>Code on Demand (Optional)</a:t>
            </a: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p>
          <a:p>
            <a:endParaRPr lang="en-US" sz="2000" dirty="0"/>
          </a:p>
        </p:txBody>
      </p:sp>
    </p:spTree>
    <p:extLst>
      <p:ext uri="{BB962C8B-B14F-4D97-AF65-F5344CB8AC3E}">
        <p14:creationId xmlns:p14="http://schemas.microsoft.com/office/powerpoint/2010/main" val="1355688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236"/>
            <a:ext cx="12192000" cy="778555"/>
          </a:xfrm>
        </p:spPr>
        <p:txBody>
          <a:bodyPr/>
          <a:lstStyle/>
          <a:p>
            <a:r>
              <a:rPr lang="en-US" dirty="0"/>
              <a:t>REST Architectural Elements</a:t>
            </a:r>
          </a:p>
        </p:txBody>
      </p:sp>
      <p:pic>
        <p:nvPicPr>
          <p:cNvPr id="7" name="Content Placeholder 3">
            <a:extLst>
              <a:ext uri="{FF2B5EF4-FFF2-40B4-BE49-F238E27FC236}">
                <a16:creationId xmlns:a16="http://schemas.microsoft.com/office/drawing/2014/main" id="{F84A5D29-4166-4EBE-8A79-249D5A3E4EDB}"/>
              </a:ext>
            </a:extLst>
          </p:cNvPr>
          <p:cNvPicPr>
            <a:picLocks noGrp="1" noChangeAspect="1"/>
          </p:cNvPicPr>
          <p:nvPr>
            <p:ph idx="1"/>
          </p:nvPr>
        </p:nvPicPr>
        <p:blipFill>
          <a:blip r:embed="rId2"/>
          <a:stretch>
            <a:fillRect/>
          </a:stretch>
        </p:blipFill>
        <p:spPr>
          <a:xfrm>
            <a:off x="2287103" y="1083212"/>
            <a:ext cx="7349470" cy="5147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699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236"/>
            <a:ext cx="12192000" cy="932688"/>
          </a:xfrm>
        </p:spPr>
        <p:txBody>
          <a:bodyPr/>
          <a:lstStyle/>
          <a:p>
            <a:r>
              <a:rPr lang="en-US" dirty="0"/>
              <a:t>Practice – REST Service Testing</a:t>
            </a:r>
          </a:p>
        </p:txBody>
      </p:sp>
      <p:sp>
        <p:nvSpPr>
          <p:cNvPr id="30" name="Content Placeholder 2"/>
          <p:cNvSpPr>
            <a:spLocks noGrp="1"/>
          </p:cNvSpPr>
          <p:nvPr>
            <p:ph idx="1"/>
          </p:nvPr>
        </p:nvSpPr>
        <p:spPr>
          <a:xfrm>
            <a:off x="480486" y="1439333"/>
            <a:ext cx="9882713" cy="1669627"/>
          </a:xfrm>
        </p:spPr>
        <p:txBody>
          <a:bodyPr/>
          <a:lstStyle/>
          <a:p>
            <a:r>
              <a:rPr lang="en-US" sz="2000" dirty="0">
                <a:hlinkClick r:id="rId2"/>
              </a:rPr>
              <a:t>http://api.mathjs.org/</a:t>
            </a:r>
            <a:endParaRPr lang="en-US" sz="2000" dirty="0"/>
          </a:p>
          <a:p>
            <a:r>
              <a:rPr lang="en-US" sz="2000" dirty="0">
                <a:hlinkClick r:id="rId3"/>
              </a:rPr>
              <a:t>https://api.github.com/users/test</a:t>
            </a:r>
            <a:endParaRPr lang="en-US" sz="2000" dirty="0"/>
          </a:p>
          <a:p>
            <a:r>
              <a:rPr lang="en-US" sz="2000" dirty="0">
                <a:hlinkClick r:id="rId4"/>
              </a:rPr>
              <a:t>https://jsonplaceholder.typicode.com/</a:t>
            </a:r>
            <a:endParaRPr lang="en-US" sz="2000" dirty="0"/>
          </a:p>
        </p:txBody>
      </p:sp>
      <p:pic>
        <p:nvPicPr>
          <p:cNvPr id="9218" name="Picture 2" descr="Image result for Postman tool transpar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54931" y="3606369"/>
            <a:ext cx="5031740" cy="200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679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5376" y="3197414"/>
            <a:ext cx="10099325" cy="662169"/>
          </a:xfrm>
        </p:spPr>
        <p:txBody>
          <a:bodyPr wrap="square">
            <a:spAutoFit/>
          </a:bodyPr>
          <a:lstStyle/>
          <a:p>
            <a:pPr algn="ctr"/>
            <a:r>
              <a:rPr lang="en-US" dirty="0"/>
              <a:t>Service Testing</a:t>
            </a:r>
          </a:p>
        </p:txBody>
      </p:sp>
    </p:spTree>
    <p:extLst>
      <p:ext uri="{BB962C8B-B14F-4D97-AF65-F5344CB8AC3E}">
        <p14:creationId xmlns:p14="http://schemas.microsoft.com/office/powerpoint/2010/main" val="3404996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236" y="0"/>
            <a:ext cx="12192000" cy="932688"/>
          </a:xfrm>
        </p:spPr>
        <p:txBody>
          <a:bodyPr/>
          <a:lstStyle/>
          <a:p>
            <a:r>
              <a:rPr lang="en-US" dirty="0"/>
              <a:t>Testing types</a:t>
            </a:r>
          </a:p>
        </p:txBody>
      </p:sp>
      <p:sp>
        <p:nvSpPr>
          <p:cNvPr id="6" name="Content Placeholder 2"/>
          <p:cNvSpPr>
            <a:spLocks noGrp="1"/>
          </p:cNvSpPr>
          <p:nvPr>
            <p:ph idx="1"/>
          </p:nvPr>
        </p:nvSpPr>
        <p:spPr>
          <a:xfrm>
            <a:off x="480487" y="1439333"/>
            <a:ext cx="4553332" cy="4529667"/>
          </a:xfrm>
        </p:spPr>
        <p:txBody>
          <a:bodyPr/>
          <a:lstStyle/>
          <a:p>
            <a:r>
              <a:rPr lang="en-US" sz="2000" dirty="0"/>
              <a:t>Functional Testing</a:t>
            </a:r>
          </a:p>
          <a:p>
            <a:r>
              <a:rPr lang="en-US" sz="2000" dirty="0"/>
              <a:t>Regression Testing</a:t>
            </a:r>
          </a:p>
          <a:p>
            <a:r>
              <a:rPr lang="en-US" sz="2000" dirty="0">
                <a:sym typeface="Wingdings" panose="05000000000000000000" pitchFamily="2" charset="2"/>
              </a:rPr>
              <a:t>Load Testing</a:t>
            </a:r>
          </a:p>
          <a:p>
            <a:r>
              <a:rPr lang="en-US" sz="2000" dirty="0">
                <a:sym typeface="Wingdings" panose="05000000000000000000" pitchFamily="2" charset="2"/>
              </a:rPr>
              <a:t>Error Handling</a:t>
            </a:r>
          </a:p>
          <a:p>
            <a:r>
              <a:rPr lang="en-US" sz="2000" dirty="0">
                <a:sym typeface="Wingdings" panose="05000000000000000000" pitchFamily="2" charset="2"/>
              </a:rPr>
              <a:t>Security Testing</a:t>
            </a: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p>
          <a:p>
            <a:endParaRPr lang="en-US" sz="2000" dirty="0"/>
          </a:p>
        </p:txBody>
      </p:sp>
      <p:pic>
        <p:nvPicPr>
          <p:cNvPr id="1026" name="Picture 2" descr="Image result for testing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819" y="3290309"/>
            <a:ext cx="6577734" cy="238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151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0" y="0"/>
            <a:ext cx="12192000" cy="932688"/>
          </a:xfrm>
        </p:spPr>
        <p:txBody>
          <a:bodyPr/>
          <a:lstStyle/>
          <a:p>
            <a:r>
              <a:rPr lang="en-US" dirty="0"/>
              <a:t>General Defects</a:t>
            </a:r>
          </a:p>
        </p:txBody>
      </p:sp>
      <p:sp>
        <p:nvSpPr>
          <p:cNvPr id="6" name="Content Placeholder 2"/>
          <p:cNvSpPr txBox="1">
            <a:spLocks/>
          </p:cNvSpPr>
          <p:nvPr/>
        </p:nvSpPr>
        <p:spPr>
          <a:xfrm>
            <a:off x="480486" y="1439333"/>
            <a:ext cx="6456023" cy="4529667"/>
          </a:xfrm>
          <a:prstGeom prst="rect">
            <a:avLst/>
          </a:prstGeom>
        </p:spPr>
        <p:txBody>
          <a:bodyPr vert="horz" lIns="68580" tIns="34290" rIns="68580" bIns="3429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867" kern="1200" baseline="0">
                <a:solidFill>
                  <a:schemeClr val="tx1"/>
                </a:solidFill>
                <a:latin typeface="+mn-lt"/>
                <a:ea typeface="+mn-ea"/>
                <a:cs typeface="+mn-cs"/>
              </a:defRPr>
            </a:lvl1pPr>
            <a:lvl2pPr marL="838179" indent="-228594" algn="l" defTabSz="1219170" rtl="0" eaLnBrk="1" latinLnBrk="0" hangingPunct="1">
              <a:lnSpc>
                <a:spcPct val="90000"/>
              </a:lnSpc>
              <a:spcBef>
                <a:spcPts val="667"/>
              </a:spcBef>
              <a:buFont typeface="Arial" panose="020B0604020202020204" pitchFamily="34" charset="0"/>
              <a:buChar char="•"/>
              <a:defRPr sz="1600" kern="1200">
                <a:solidFill>
                  <a:schemeClr val="tx1"/>
                </a:solidFill>
                <a:latin typeface="+mn-lt"/>
                <a:ea typeface="+mn-ea"/>
                <a:cs typeface="+mn-cs"/>
              </a:defRPr>
            </a:lvl2pPr>
            <a:lvl3pPr marL="1447764" indent="-228594" algn="l" defTabSz="1219170" rtl="0" eaLnBrk="1" latinLnBrk="0" hangingPunct="1">
              <a:lnSpc>
                <a:spcPct val="90000"/>
              </a:lnSpc>
              <a:spcBef>
                <a:spcPts val="667"/>
              </a:spcBef>
              <a:buFont typeface="Arial" panose="020B0604020202020204" pitchFamily="34" charset="0"/>
              <a:buChar char="•"/>
              <a:defRPr sz="1600" kern="1200">
                <a:solidFill>
                  <a:schemeClr val="tx1"/>
                </a:solidFill>
                <a:latin typeface="+mn-lt"/>
                <a:ea typeface="+mn-ea"/>
                <a:cs typeface="+mn-cs"/>
              </a:defRPr>
            </a:lvl3pPr>
            <a:lvl4pPr marL="2209745" indent="-380990" algn="l" defTabSz="1219170" rtl="0" eaLnBrk="1" latinLnBrk="0" hangingPunct="1">
              <a:lnSpc>
                <a:spcPct val="90000"/>
              </a:lnSpc>
              <a:spcBef>
                <a:spcPts val="667"/>
              </a:spcBef>
              <a:buFont typeface="Arial" panose="020B0604020202020204" pitchFamily="34" charset="0"/>
              <a:buChar char="•"/>
              <a:defRPr sz="1600" kern="1200">
                <a:solidFill>
                  <a:schemeClr val="tx1"/>
                </a:solidFill>
                <a:latin typeface="+mn-lt"/>
                <a:ea typeface="+mn-ea"/>
                <a:cs typeface="+mn-cs"/>
              </a:defRPr>
            </a:lvl4pPr>
            <a:lvl5pPr marL="2438339" indent="0" algn="l" defTabSz="1219170" rtl="0" eaLnBrk="1" latinLnBrk="0" hangingPunct="1">
              <a:lnSpc>
                <a:spcPct val="90000"/>
              </a:lnSpc>
              <a:spcBef>
                <a:spcPts val="667"/>
              </a:spcBef>
              <a:buFont typeface="Arial" panose="020B0604020202020204" pitchFamily="34" charset="0"/>
              <a:buNone/>
              <a:defRPr sz="16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US" sz="2000" dirty="0"/>
              <a:t>Issues observed when performing API testing are</a:t>
            </a:r>
          </a:p>
          <a:p>
            <a:pPr lvl="1"/>
            <a:r>
              <a:rPr lang="en-US" sz="2000" dirty="0"/>
              <a:t>Stress, performance, and security issues</a:t>
            </a:r>
          </a:p>
          <a:p>
            <a:pPr lvl="1"/>
            <a:r>
              <a:rPr lang="en-US" sz="2000" dirty="0"/>
              <a:t>Duplicate or missing functionality</a:t>
            </a:r>
          </a:p>
          <a:p>
            <a:pPr lvl="1"/>
            <a:r>
              <a:rPr lang="en-US" sz="2000" dirty="0"/>
              <a:t>Reliability issues</a:t>
            </a:r>
          </a:p>
          <a:p>
            <a:pPr lvl="1"/>
            <a:r>
              <a:rPr lang="en-US" sz="2000" dirty="0"/>
              <a:t>Improper messaging</a:t>
            </a:r>
          </a:p>
          <a:p>
            <a:pPr lvl="1"/>
            <a:r>
              <a:rPr lang="en-US" sz="2000" dirty="0"/>
              <a:t>Incompatible error handling mechanism</a:t>
            </a:r>
          </a:p>
          <a:p>
            <a:pPr lvl="1"/>
            <a:r>
              <a:rPr lang="en-US" sz="2000" dirty="0"/>
              <a:t>Multi-threaded issues</a:t>
            </a:r>
          </a:p>
          <a:p>
            <a:pPr lvl="1"/>
            <a:r>
              <a:rPr lang="en-US" sz="2000" dirty="0"/>
              <a:t>Improper errors</a:t>
            </a: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p>
          <a:p>
            <a:endParaRPr lang="en-US" sz="2000" dirty="0"/>
          </a:p>
        </p:txBody>
      </p:sp>
      <p:pic>
        <p:nvPicPr>
          <p:cNvPr id="2050" name="Picture 2" descr="Image result for defec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7647" y="3371994"/>
            <a:ext cx="3957410" cy="277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936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Responsibilities</a:t>
            </a:r>
          </a:p>
        </p:txBody>
      </p:sp>
      <p:sp>
        <p:nvSpPr>
          <p:cNvPr id="3" name="Content Placeholder 2"/>
          <p:cNvSpPr>
            <a:spLocks noGrp="1"/>
          </p:cNvSpPr>
          <p:nvPr>
            <p:ph idx="1"/>
          </p:nvPr>
        </p:nvSpPr>
        <p:spPr>
          <a:xfrm>
            <a:off x="480487" y="1439333"/>
            <a:ext cx="6345186" cy="4529667"/>
          </a:xfrm>
        </p:spPr>
        <p:txBody>
          <a:bodyPr/>
          <a:lstStyle/>
          <a:p>
            <a:r>
              <a:rPr lang="en-US" sz="2000" dirty="0"/>
              <a:t>API testing is conducted by QA Team</a:t>
            </a:r>
          </a:p>
          <a:p>
            <a:r>
              <a:rPr lang="en-US" sz="2000" dirty="0"/>
              <a:t>API testing is a form of Black box testing</a:t>
            </a:r>
          </a:p>
          <a:p>
            <a:r>
              <a:rPr lang="en-US" sz="2000" dirty="0"/>
              <a:t>API testing is conducted after the build is ready for testing</a:t>
            </a:r>
          </a:p>
          <a:p>
            <a:r>
              <a:rPr lang="en-US" sz="2000" dirty="0"/>
              <a:t>Source code is not involved in API testing</a:t>
            </a:r>
          </a:p>
          <a:p>
            <a:r>
              <a:rPr lang="en-US" sz="2000" dirty="0"/>
              <a:t>In API testing, the scope of testing is wide, so all the issues that are functional are considered for testing</a:t>
            </a:r>
          </a:p>
          <a:p>
            <a:endParaRPr lang="en-US" dirty="0"/>
          </a:p>
        </p:txBody>
      </p:sp>
      <p:pic>
        <p:nvPicPr>
          <p:cNvPr id="6" name="Picture 5"/>
          <p:cNvPicPr>
            <a:picLocks noChangeAspect="1"/>
          </p:cNvPicPr>
          <p:nvPr/>
        </p:nvPicPr>
        <p:blipFill>
          <a:blip r:embed="rId2"/>
          <a:stretch>
            <a:fillRect/>
          </a:stretch>
        </p:blipFill>
        <p:spPr>
          <a:xfrm>
            <a:off x="7268917" y="3704166"/>
            <a:ext cx="4273301" cy="2225964"/>
          </a:xfrm>
          <a:prstGeom prst="rect">
            <a:avLst/>
          </a:prstGeom>
        </p:spPr>
      </p:pic>
    </p:spTree>
    <p:extLst>
      <p:ext uri="{BB962C8B-B14F-4D97-AF65-F5344CB8AC3E}">
        <p14:creationId xmlns:p14="http://schemas.microsoft.com/office/powerpoint/2010/main" val="30558034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D934D6-B162-4A55-8C21-0F82519547D4}"/>
              </a:ext>
            </a:extLst>
          </p:cNvPr>
          <p:cNvPicPr>
            <a:picLocks noChangeAspect="1"/>
          </p:cNvPicPr>
          <p:nvPr/>
        </p:nvPicPr>
        <p:blipFill>
          <a:blip r:embed="rId2"/>
          <a:stretch>
            <a:fillRect/>
          </a:stretch>
        </p:blipFill>
        <p:spPr>
          <a:xfrm>
            <a:off x="1868375" y="346800"/>
            <a:ext cx="8455250" cy="3338936"/>
          </a:xfrm>
          <a:prstGeom prst="rect">
            <a:avLst/>
          </a:prstGeom>
        </p:spPr>
      </p:pic>
      <p:pic>
        <p:nvPicPr>
          <p:cNvPr id="2052" name="Picture 4">
            <a:extLst>
              <a:ext uri="{FF2B5EF4-FFF2-40B4-BE49-F238E27FC236}">
                <a16:creationId xmlns:a16="http://schemas.microsoft.com/office/drawing/2014/main" id="{E43D4D14-BBF4-4473-8974-EB7CBEFC2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375" y="3840480"/>
            <a:ext cx="8305555" cy="101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95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SOAP Vs REST</a:t>
            </a:r>
          </a:p>
        </p:txBody>
      </p:sp>
      <p:pic>
        <p:nvPicPr>
          <p:cNvPr id="1026" name="Picture 2" descr="Image result for soap vs 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11" y="1017835"/>
            <a:ext cx="10747777" cy="533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772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SOAP &amp; REST</a:t>
            </a:r>
          </a:p>
        </p:txBody>
      </p:sp>
      <p:pic>
        <p:nvPicPr>
          <p:cNvPr id="8194" name="Picture 2" descr="A postcard &#10;is faster and &#10;cheaper! &#10;poST &#10;It takes a few &#10;extra steps, to &#10;access a postcard ">
            <a:extLst>
              <a:ext uri="{FF2B5EF4-FFF2-40B4-BE49-F238E27FC236}">
                <a16:creationId xmlns:a16="http://schemas.microsoft.com/office/drawing/2014/main" id="{78FB608C-B70C-4BD7-93F0-4DCDF0890C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9259" y="1503356"/>
            <a:ext cx="7053482" cy="385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6723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SOAP &amp; REST</a:t>
            </a:r>
          </a:p>
        </p:txBody>
      </p:sp>
      <p:pic>
        <p:nvPicPr>
          <p:cNvPr id="9218" name="Picture 2" descr="Client &#10;DATA &#10;Client &#10;DATA &#10;SOAP &#10;SOAP Standards &#10;REST &#10;Server &#10;Data send to server with SOAP standards &#10;Server &#10;REST is sending data without strict standards ">
            <a:extLst>
              <a:ext uri="{FF2B5EF4-FFF2-40B4-BE49-F238E27FC236}">
                <a16:creationId xmlns:a16="http://schemas.microsoft.com/office/drawing/2014/main" id="{C91CB894-FCBA-4E5D-A701-7D4E01B92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434" y="1124975"/>
            <a:ext cx="8801100" cy="5086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500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2919-6A7F-4DD9-A93C-8B30D365838D}"/>
              </a:ext>
            </a:extLst>
          </p:cNvPr>
          <p:cNvSpPr txBox="1">
            <a:spLocks noGrp="1"/>
          </p:cNvSpPr>
          <p:nvPr>
            <p:ph type="title"/>
          </p:nvPr>
        </p:nvSpPr>
        <p:spPr>
          <a:xfrm>
            <a:off x="270083" y="486664"/>
            <a:ext cx="11235265" cy="402336"/>
          </a:xfrm>
        </p:spPr>
        <p:txBody>
          <a:bodyPr/>
          <a:lstStyle/>
          <a:p>
            <a:pPr lvl="0">
              <a:lnSpc>
                <a:spcPts val="2133"/>
              </a:lnSpc>
              <a:spcBef>
                <a:spcPts val="352"/>
              </a:spcBef>
              <a:spcAft>
                <a:spcPts val="400"/>
              </a:spcAft>
            </a:pPr>
            <a:r>
              <a:rPr lang="nl-NL" sz="3200" dirty="0">
                <a:latin typeface="Arial Black"/>
                <a:ea typeface="+mn-ea"/>
              </a:rPr>
              <a:t>Tools for testing RESTful web services</a:t>
            </a:r>
          </a:p>
        </p:txBody>
      </p:sp>
      <p:sp>
        <p:nvSpPr>
          <p:cNvPr id="3" name="Content Placeholder 2">
            <a:extLst>
              <a:ext uri="{FF2B5EF4-FFF2-40B4-BE49-F238E27FC236}">
                <a16:creationId xmlns:a16="http://schemas.microsoft.com/office/drawing/2014/main" id="{F94058DE-2A74-467D-A883-872913DD28AF}"/>
              </a:ext>
            </a:extLst>
          </p:cNvPr>
          <p:cNvSpPr txBox="1">
            <a:spLocks noGrp="1"/>
          </p:cNvSpPr>
          <p:nvPr>
            <p:ph idx="1"/>
          </p:nvPr>
        </p:nvSpPr>
        <p:spPr/>
        <p:txBody>
          <a:bodyPr/>
          <a:lstStyle/>
          <a:p>
            <a:pPr lvl="0">
              <a:buFont typeface="Courier New" pitchFamily="49"/>
              <a:buChar char="_"/>
            </a:pPr>
            <a:r>
              <a:rPr lang="nl-NL" sz="4000" dirty="0">
                <a:latin typeface="Aldhabi" panose="01000000000000000000" pitchFamily="2" charset="-78"/>
                <a:cs typeface="Aldhabi" panose="01000000000000000000" pitchFamily="2" charset="-78"/>
              </a:rPr>
              <a:t>Browser (using plugins like Postman for Chrome)</a:t>
            </a: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r>
              <a:rPr lang="nl-NL" sz="4000" dirty="0">
                <a:latin typeface="Aldhabi" panose="01000000000000000000" pitchFamily="2" charset="-78"/>
                <a:cs typeface="Aldhabi" panose="01000000000000000000" pitchFamily="2" charset="-78"/>
              </a:rPr>
              <a:t>Open source (SoapUI, REST Assured)</a:t>
            </a: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r>
              <a:rPr lang="nl-NL" sz="4000" dirty="0">
                <a:latin typeface="Aldhabi" panose="01000000000000000000" pitchFamily="2" charset="-78"/>
                <a:cs typeface="Aldhabi" panose="01000000000000000000" pitchFamily="2" charset="-78"/>
              </a:rPr>
              <a:t>COTS (Parasoft SOAtest, SoapUI Pro)</a:t>
            </a: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r>
              <a:rPr lang="nl-NL" sz="4000" dirty="0">
                <a:latin typeface="Aldhabi" panose="01000000000000000000" pitchFamily="2" charset="-78"/>
                <a:cs typeface="Aldhabi" panose="01000000000000000000" pitchFamily="2" charset="-78"/>
              </a:rPr>
              <a:t>Build your own (using HTTP libraries for your language of choice)</a:t>
            </a: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endParaRPr lang="nl-NL" sz="4000" dirty="0">
              <a:latin typeface="Aldhabi" panose="01000000000000000000" pitchFamily="2" charset="-78"/>
              <a:cs typeface="Aldhabi" panose="01000000000000000000" pitchFamily="2" charset="-7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635F6-3736-4745-ACB1-9E362ABEE383}"/>
              </a:ext>
            </a:extLst>
          </p:cNvPr>
          <p:cNvSpPr txBox="1">
            <a:spLocks noGrp="1"/>
          </p:cNvSpPr>
          <p:nvPr>
            <p:ph type="title"/>
          </p:nvPr>
        </p:nvSpPr>
        <p:spPr/>
        <p:txBody>
          <a:bodyPr/>
          <a:lstStyle/>
          <a:p>
            <a:pPr lvl="0"/>
            <a:r>
              <a:rPr lang="nl-NL" sz="4000" b="1" dirty="0">
                <a:latin typeface="Courier New" pitchFamily="49"/>
                <a:cs typeface="Courier New" pitchFamily="49"/>
              </a:rPr>
              <a:t>REST Assured</a:t>
            </a:r>
          </a:p>
        </p:txBody>
      </p:sp>
      <p:sp>
        <p:nvSpPr>
          <p:cNvPr id="3" name="Content Placeholder 2">
            <a:extLst>
              <a:ext uri="{FF2B5EF4-FFF2-40B4-BE49-F238E27FC236}">
                <a16:creationId xmlns:a16="http://schemas.microsoft.com/office/drawing/2014/main" id="{07A34495-3B4F-44AD-978E-CBCDD299C922}"/>
              </a:ext>
            </a:extLst>
          </p:cNvPr>
          <p:cNvSpPr txBox="1">
            <a:spLocks noGrp="1"/>
          </p:cNvSpPr>
          <p:nvPr>
            <p:ph idx="1"/>
          </p:nvPr>
        </p:nvSpPr>
        <p:spPr>
          <a:xfrm>
            <a:off x="478367" y="1152939"/>
            <a:ext cx="11235265" cy="5001591"/>
          </a:xfrm>
        </p:spPr>
        <p:txBody>
          <a:bodyPr/>
          <a:lstStyle/>
          <a:p>
            <a:pPr lvl="0">
              <a:lnSpc>
                <a:spcPct val="50000"/>
              </a:lnSpc>
              <a:buFont typeface="Courier New" pitchFamily="49"/>
              <a:buChar char="_"/>
            </a:pPr>
            <a:r>
              <a:rPr lang="nl-NL" sz="3600" dirty="0">
                <a:latin typeface="Aldhabi" panose="01000000000000000000" pitchFamily="2" charset="-78"/>
                <a:cs typeface="Aldhabi" panose="01000000000000000000" pitchFamily="2" charset="-78"/>
              </a:rPr>
              <a:t>Java DSL for writing tests for RESTful APIs</a:t>
            </a:r>
          </a:p>
          <a:p>
            <a:pPr lvl="0">
              <a:lnSpc>
                <a:spcPct val="50000"/>
              </a:lnSpc>
              <a:buFont typeface="Courier New" pitchFamily="49"/>
              <a:buChar char="_"/>
            </a:pPr>
            <a:endParaRPr lang="nl-NL" sz="3600" dirty="0">
              <a:latin typeface="Aldhabi" panose="01000000000000000000" pitchFamily="2" charset="-78"/>
              <a:cs typeface="Aldhabi" panose="01000000000000000000" pitchFamily="2" charset="-78"/>
            </a:endParaRPr>
          </a:p>
          <a:p>
            <a:pPr lvl="0">
              <a:lnSpc>
                <a:spcPct val="50000"/>
              </a:lnSpc>
              <a:buFont typeface="Courier New" pitchFamily="49"/>
              <a:buChar char="_"/>
            </a:pPr>
            <a:r>
              <a:rPr lang="nl-NL" sz="3600" dirty="0">
                <a:latin typeface="Aldhabi" panose="01000000000000000000" pitchFamily="2" charset="-78"/>
                <a:cs typeface="Aldhabi" panose="01000000000000000000" pitchFamily="2" charset="-78"/>
              </a:rPr>
              <a:t>Built on top of HTTPBuilder</a:t>
            </a:r>
          </a:p>
          <a:p>
            <a:pPr lvl="0">
              <a:lnSpc>
                <a:spcPct val="50000"/>
              </a:lnSpc>
              <a:buFont typeface="Courier New" pitchFamily="49"/>
              <a:buChar char="_"/>
            </a:pPr>
            <a:endParaRPr lang="nl-NL" sz="3600" dirty="0">
              <a:latin typeface="Aldhabi" panose="01000000000000000000" pitchFamily="2" charset="-78"/>
              <a:cs typeface="Aldhabi" panose="01000000000000000000" pitchFamily="2" charset="-78"/>
            </a:endParaRPr>
          </a:p>
          <a:p>
            <a:pPr lvl="0">
              <a:lnSpc>
                <a:spcPct val="50000"/>
              </a:lnSpc>
              <a:buFont typeface="Courier New" pitchFamily="49"/>
              <a:buChar char="_"/>
            </a:pPr>
            <a:r>
              <a:rPr lang="nl-NL" sz="3600" dirty="0">
                <a:latin typeface="Aldhabi" panose="01000000000000000000" pitchFamily="2" charset="-78"/>
                <a:cs typeface="Aldhabi" panose="01000000000000000000" pitchFamily="2" charset="-78"/>
              </a:rPr>
              <a:t>Removes a lot of boilerplate code</a:t>
            </a:r>
          </a:p>
          <a:p>
            <a:pPr lvl="0">
              <a:lnSpc>
                <a:spcPct val="50000"/>
              </a:lnSpc>
              <a:buFont typeface="Courier New" pitchFamily="49"/>
              <a:buChar char="_"/>
            </a:pPr>
            <a:endParaRPr lang="nl-NL" sz="3600" dirty="0">
              <a:latin typeface="Aldhabi" panose="01000000000000000000" pitchFamily="2" charset="-78"/>
              <a:cs typeface="Aldhabi" panose="01000000000000000000" pitchFamily="2" charset="-78"/>
            </a:endParaRPr>
          </a:p>
          <a:p>
            <a:pPr lvl="0">
              <a:lnSpc>
                <a:spcPct val="50000"/>
              </a:lnSpc>
              <a:buFont typeface="Courier New" pitchFamily="49"/>
              <a:buChar char="_"/>
            </a:pPr>
            <a:r>
              <a:rPr lang="nl-NL" sz="3600" dirty="0">
                <a:latin typeface="Aldhabi" panose="01000000000000000000" pitchFamily="2" charset="-78"/>
                <a:cs typeface="Aldhabi" panose="01000000000000000000" pitchFamily="2" charset="-78"/>
              </a:rPr>
              <a:t>Supports Response parsing and assertions</a:t>
            </a:r>
          </a:p>
          <a:p>
            <a:pPr lvl="0">
              <a:lnSpc>
                <a:spcPct val="50000"/>
              </a:lnSpc>
              <a:buFont typeface="Courier New" pitchFamily="49"/>
              <a:buChar char="_"/>
            </a:pPr>
            <a:endParaRPr lang="nl-NL" sz="3600" dirty="0">
              <a:latin typeface="Aldhabi" panose="01000000000000000000" pitchFamily="2" charset="-78"/>
              <a:cs typeface="Aldhabi" panose="01000000000000000000" pitchFamily="2" charset="-78"/>
            </a:endParaRPr>
          </a:p>
          <a:p>
            <a:pPr lvl="0">
              <a:lnSpc>
                <a:spcPct val="50000"/>
              </a:lnSpc>
              <a:buFont typeface="Courier New" pitchFamily="49"/>
              <a:buChar char="_"/>
            </a:pPr>
            <a:r>
              <a:rPr lang="nl-NL" sz="3600" dirty="0">
                <a:latin typeface="Aldhabi" panose="01000000000000000000" pitchFamily="2" charset="-78"/>
                <a:cs typeface="Aldhabi" panose="01000000000000000000" pitchFamily="2" charset="-78"/>
              </a:rPr>
              <a:t>Runs on top of common unit testing frameworks</a:t>
            </a:r>
          </a:p>
          <a:p>
            <a:pPr lvl="1">
              <a:lnSpc>
                <a:spcPct val="50000"/>
              </a:lnSpc>
              <a:buFont typeface="Courier New" pitchFamily="49"/>
              <a:buChar char="_"/>
            </a:pPr>
            <a:r>
              <a:rPr lang="nl-NL" sz="3600" dirty="0">
                <a:latin typeface="Aldhabi" panose="01000000000000000000" pitchFamily="2" charset="-78"/>
                <a:cs typeface="Aldhabi" panose="01000000000000000000" pitchFamily="2" charset="-78"/>
              </a:rPr>
              <a:t>JUnit, TestNG</a:t>
            </a:r>
          </a:p>
          <a:p>
            <a:pPr lvl="1">
              <a:lnSpc>
                <a:spcPct val="50000"/>
              </a:lnSpc>
              <a:buFont typeface="Courier New" pitchFamily="49"/>
              <a:buChar char="_"/>
            </a:pPr>
            <a:endParaRPr lang="nl-NL" sz="3600" dirty="0">
              <a:latin typeface="Aldhabi" panose="01000000000000000000" pitchFamily="2" charset="-78"/>
              <a:cs typeface="Aldhabi" panose="01000000000000000000" pitchFamily="2" charset="-78"/>
            </a:endParaRPr>
          </a:p>
          <a:p>
            <a:pPr lvl="0">
              <a:lnSpc>
                <a:spcPct val="50000"/>
              </a:lnSpc>
              <a:buFont typeface="Courier New" pitchFamily="49"/>
              <a:buChar char="_"/>
            </a:pPr>
            <a:r>
              <a:rPr lang="nl-NL" sz="3600" dirty="0">
                <a:latin typeface="Aldhabi" panose="01000000000000000000" pitchFamily="2" charset="-78"/>
                <a:cs typeface="Aldhabi" panose="01000000000000000000" pitchFamily="2" charset="-78"/>
              </a:rPr>
              <a:t>Developed and maintained by Johan Haleby</a:t>
            </a:r>
          </a:p>
          <a:p>
            <a:pPr lvl="0">
              <a:lnSpc>
                <a:spcPct val="50000"/>
              </a:lnSpc>
              <a:buFont typeface="Courier New" pitchFamily="49"/>
              <a:buChar char="_"/>
            </a:pPr>
            <a:endParaRPr lang="nl-NL" sz="3600" dirty="0">
              <a:latin typeface="Aldhabi" panose="01000000000000000000" pitchFamily="2" charset="-78"/>
              <a:cs typeface="Aldhabi" panose="01000000000000000000" pitchFamily="2" charset="-78"/>
            </a:endParaRPr>
          </a:p>
          <a:p>
            <a:pPr lvl="0">
              <a:lnSpc>
                <a:spcPct val="50000"/>
              </a:lnSpc>
              <a:buFont typeface="Courier New" pitchFamily="49"/>
              <a:buChar char="_"/>
            </a:pPr>
            <a:endParaRPr lang="nl-NL" sz="3600" dirty="0">
              <a:latin typeface="Aldhabi" panose="01000000000000000000" pitchFamily="2" charset="-78"/>
              <a:cs typeface="Aldhabi" panose="01000000000000000000" pitchFamily="2" charset="-78"/>
            </a:endParaRPr>
          </a:p>
          <a:p>
            <a:pPr lvl="0">
              <a:lnSpc>
                <a:spcPct val="50000"/>
              </a:lnSpc>
              <a:buFont typeface="Courier New" pitchFamily="49"/>
              <a:buChar char="_"/>
            </a:pPr>
            <a:endParaRPr lang="nl-NL" sz="3600" dirty="0">
              <a:latin typeface="Aldhabi" panose="01000000000000000000" pitchFamily="2" charset="-78"/>
              <a:cs typeface="Aldhabi" panose="01000000000000000000" pitchFamily="2" charset="-7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C865-C019-4B8B-9CF4-52F4E1ED05DE}"/>
              </a:ext>
            </a:extLst>
          </p:cNvPr>
          <p:cNvSpPr txBox="1">
            <a:spLocks noGrp="1"/>
          </p:cNvSpPr>
          <p:nvPr>
            <p:ph type="title"/>
          </p:nvPr>
        </p:nvSpPr>
        <p:spPr/>
        <p:txBody>
          <a:bodyPr/>
          <a:lstStyle/>
          <a:p>
            <a:pPr lvl="0"/>
            <a:r>
              <a:rPr lang="nl-NL" sz="4000" b="1" dirty="0">
                <a:latin typeface="Courier New" pitchFamily="49"/>
                <a:cs typeface="Courier New" pitchFamily="49"/>
              </a:rPr>
              <a:t>Configuring REST Assured</a:t>
            </a:r>
          </a:p>
        </p:txBody>
      </p:sp>
      <p:sp>
        <p:nvSpPr>
          <p:cNvPr id="3" name="Content Placeholder 2">
            <a:extLst>
              <a:ext uri="{FF2B5EF4-FFF2-40B4-BE49-F238E27FC236}">
                <a16:creationId xmlns:a16="http://schemas.microsoft.com/office/drawing/2014/main" id="{A6111547-6D8A-4745-9CEE-335CA0E4DD0F}"/>
              </a:ext>
            </a:extLst>
          </p:cNvPr>
          <p:cNvSpPr txBox="1">
            <a:spLocks noGrp="1"/>
          </p:cNvSpPr>
          <p:nvPr>
            <p:ph idx="1"/>
          </p:nvPr>
        </p:nvSpPr>
        <p:spPr>
          <a:xfrm>
            <a:off x="478367" y="1359820"/>
            <a:ext cx="11235265" cy="4529667"/>
          </a:xfrm>
        </p:spPr>
        <p:txBody>
          <a:bodyPr/>
          <a:lstStyle/>
          <a:p>
            <a:pPr lvl="0">
              <a:buFont typeface="Courier New" pitchFamily="49"/>
              <a:buChar char="_"/>
            </a:pPr>
            <a:r>
              <a:rPr lang="nl-NL" sz="4000" dirty="0">
                <a:latin typeface="Aldhabi" panose="01000000000000000000" pitchFamily="2" charset="-78"/>
                <a:cs typeface="Aldhabi" panose="01000000000000000000" pitchFamily="2" charset="-78"/>
              </a:rPr>
              <a:t>Download from </a:t>
            </a:r>
            <a:r>
              <a:rPr lang="nl-NL" sz="4000" b="1" dirty="0">
                <a:latin typeface="Aldhabi" panose="01000000000000000000" pitchFamily="2" charset="-78"/>
                <a:cs typeface="Aldhabi" panose="01000000000000000000" pitchFamily="2" charset="-78"/>
              </a:rPr>
              <a:t>http://rest-assured.io</a:t>
            </a: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r>
              <a:rPr lang="nl-NL" sz="4000" dirty="0">
                <a:latin typeface="Aldhabi" panose="01000000000000000000" pitchFamily="2" charset="-78"/>
                <a:cs typeface="Aldhabi" panose="01000000000000000000" pitchFamily="2" charset="-78"/>
              </a:rPr>
              <a:t>Add as a dependency to your project</a:t>
            </a: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r>
              <a:rPr lang="nl-NL" sz="4000" dirty="0">
                <a:latin typeface="Aldhabi" panose="01000000000000000000" pitchFamily="2" charset="-78"/>
                <a:cs typeface="Aldhabi" panose="01000000000000000000" pitchFamily="2" charset="-78"/>
              </a:rPr>
              <a:t>Maven</a:t>
            </a: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endParaRPr lang="nl-NL" sz="4000" dirty="0">
              <a:latin typeface="Aldhabi" panose="01000000000000000000" pitchFamily="2" charset="-78"/>
              <a:cs typeface="Aldhabi" panose="01000000000000000000" pitchFamily="2" charset="-78"/>
            </a:endParaRPr>
          </a:p>
        </p:txBody>
      </p:sp>
      <p:sp>
        <p:nvSpPr>
          <p:cNvPr id="8" name="Tekstvak 7">
            <a:extLst>
              <a:ext uri="{FF2B5EF4-FFF2-40B4-BE49-F238E27FC236}">
                <a16:creationId xmlns:a16="http://schemas.microsoft.com/office/drawing/2014/main" id="{4FC61B74-5DA5-4F21-AABD-BA4071F5EA3D}"/>
              </a:ext>
            </a:extLst>
          </p:cNvPr>
          <p:cNvSpPr txBox="1"/>
          <p:nvPr/>
        </p:nvSpPr>
        <p:spPr>
          <a:xfrm>
            <a:off x="2796208" y="3242865"/>
            <a:ext cx="8379349" cy="1938992"/>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&lt;</a:t>
            </a:r>
            <a:r>
              <a:rPr lang="en-US" sz="2000" b="1" dirty="0">
                <a:latin typeface="Courier New" panose="02070309020205020404" pitchFamily="49" charset="0"/>
                <a:cs typeface="Courier New" panose="02070309020205020404" pitchFamily="49" charset="0"/>
              </a:rPr>
              <a:t>dependency</a:t>
            </a:r>
            <a:r>
              <a:rPr lang="en-US" sz="2000" dirty="0">
                <a:latin typeface="Courier New" panose="02070309020205020404" pitchFamily="49" charset="0"/>
                <a:cs typeface="Courier New" panose="02070309020205020404" pitchFamily="49" charset="0"/>
              </a:rPr>
              <a:t>&gt;</a:t>
            </a:r>
          </a:p>
          <a:p>
            <a:r>
              <a:rPr lang="en-US" sz="2000" dirty="0">
                <a:latin typeface="Courier New" panose="02070309020205020404" pitchFamily="49" charset="0"/>
                <a:cs typeface="Courier New" panose="02070309020205020404" pitchFamily="49" charset="0"/>
              </a:rPr>
              <a:t>	&lt;</a:t>
            </a:r>
            <a:r>
              <a:rPr lang="en-US" sz="2000" b="1" dirty="0" err="1">
                <a:latin typeface="Courier New" panose="02070309020205020404" pitchFamily="49" charset="0"/>
                <a:cs typeface="Courier New" panose="02070309020205020404" pitchFamily="49" charset="0"/>
              </a:rPr>
              <a:t>groupId</a:t>
            </a:r>
            <a:r>
              <a:rPr lang="en-US" sz="2000" dirty="0">
                <a:latin typeface="Courier New" panose="02070309020205020404" pitchFamily="49" charset="0"/>
                <a:cs typeface="Courier New" panose="02070309020205020404" pitchFamily="49" charset="0"/>
              </a:rPr>
              <a:t>&gt;</a:t>
            </a:r>
            <a:r>
              <a:rPr lang="en-US" sz="2000" dirty="0" err="1">
                <a:latin typeface="Courier New" panose="02070309020205020404" pitchFamily="49" charset="0"/>
                <a:cs typeface="Courier New" panose="02070309020205020404" pitchFamily="49" charset="0"/>
              </a:rPr>
              <a:t>io.rest</a:t>
            </a:r>
            <a:r>
              <a:rPr lang="en-US" sz="2000" dirty="0">
                <a:latin typeface="Courier New" panose="02070309020205020404" pitchFamily="49" charset="0"/>
                <a:cs typeface="Courier New" panose="02070309020205020404" pitchFamily="49" charset="0"/>
              </a:rPr>
              <a:t>-assured&lt;/</a:t>
            </a:r>
            <a:r>
              <a:rPr lang="en-US" sz="2000" b="1" dirty="0" err="1">
                <a:latin typeface="Courier New" panose="02070309020205020404" pitchFamily="49" charset="0"/>
                <a:cs typeface="Courier New" panose="02070309020205020404" pitchFamily="49" charset="0"/>
              </a:rPr>
              <a:t>groupId</a:t>
            </a:r>
            <a:r>
              <a:rPr lang="en-US" sz="2000" dirty="0">
                <a:latin typeface="Courier New" panose="02070309020205020404" pitchFamily="49" charset="0"/>
                <a:cs typeface="Courier New" panose="02070309020205020404" pitchFamily="49" charset="0"/>
              </a:rPr>
              <a:t>&gt;</a:t>
            </a:r>
          </a:p>
          <a:p>
            <a:r>
              <a:rPr lang="en-US" sz="2000" dirty="0">
                <a:latin typeface="Courier New" panose="02070309020205020404" pitchFamily="49" charset="0"/>
                <a:cs typeface="Courier New" panose="02070309020205020404" pitchFamily="49" charset="0"/>
              </a:rPr>
              <a:t>	&lt;</a:t>
            </a:r>
            <a:r>
              <a:rPr lang="en-US" sz="2000" b="1" dirty="0" err="1">
                <a:latin typeface="Courier New" panose="02070309020205020404" pitchFamily="49" charset="0"/>
                <a:cs typeface="Courier New" panose="02070309020205020404" pitchFamily="49" charset="0"/>
              </a:rPr>
              <a:t>artifactId</a:t>
            </a:r>
            <a:r>
              <a:rPr lang="en-US" sz="2000" dirty="0">
                <a:latin typeface="Courier New" panose="02070309020205020404" pitchFamily="49" charset="0"/>
                <a:cs typeface="Courier New" panose="02070309020205020404" pitchFamily="49" charset="0"/>
              </a:rPr>
              <a:t>&gt;rest-assured&lt;/</a:t>
            </a:r>
            <a:r>
              <a:rPr lang="en-US" sz="2000" b="1" dirty="0" err="1">
                <a:latin typeface="Courier New" panose="02070309020205020404" pitchFamily="49" charset="0"/>
                <a:cs typeface="Courier New" panose="02070309020205020404" pitchFamily="49" charset="0"/>
              </a:rPr>
              <a:t>artifactId</a:t>
            </a:r>
            <a:r>
              <a:rPr lang="en-US" sz="2000" dirty="0">
                <a:latin typeface="Courier New" panose="02070309020205020404" pitchFamily="49" charset="0"/>
                <a:cs typeface="Courier New" panose="02070309020205020404" pitchFamily="49" charset="0"/>
              </a:rPr>
              <a:t>&gt;</a:t>
            </a:r>
          </a:p>
          <a:p>
            <a:r>
              <a:rPr lang="en-US" sz="2000" dirty="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version</a:t>
            </a:r>
            <a:r>
              <a:rPr lang="en-US" sz="2000" dirty="0">
                <a:latin typeface="Courier New" panose="02070309020205020404" pitchFamily="49" charset="0"/>
                <a:cs typeface="Courier New" panose="02070309020205020404" pitchFamily="49" charset="0"/>
              </a:rPr>
              <a:t>&gt;3.3.0&lt;/</a:t>
            </a:r>
            <a:r>
              <a:rPr lang="en-US" sz="2000" b="1" dirty="0">
                <a:latin typeface="Courier New" panose="02070309020205020404" pitchFamily="49" charset="0"/>
                <a:cs typeface="Courier New" panose="02070309020205020404" pitchFamily="49" charset="0"/>
              </a:rPr>
              <a:t>version</a:t>
            </a:r>
            <a:r>
              <a:rPr lang="en-US" sz="2000" dirty="0">
                <a:latin typeface="Courier New" panose="02070309020205020404" pitchFamily="49" charset="0"/>
                <a:cs typeface="Courier New" panose="02070309020205020404" pitchFamily="49" charset="0"/>
              </a:rPr>
              <a:t>&gt;</a:t>
            </a:r>
          </a:p>
          <a:p>
            <a:r>
              <a:rPr lang="en-US" sz="2000" dirty="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scope</a:t>
            </a:r>
            <a:r>
              <a:rPr lang="en-US" sz="2000" dirty="0">
                <a:latin typeface="Courier New" panose="02070309020205020404" pitchFamily="49" charset="0"/>
                <a:cs typeface="Courier New" panose="02070309020205020404" pitchFamily="49" charset="0"/>
              </a:rPr>
              <a:t>&gt;test&lt;/</a:t>
            </a:r>
            <a:r>
              <a:rPr lang="en-US" sz="2000" b="1" dirty="0">
                <a:latin typeface="Courier New" panose="02070309020205020404" pitchFamily="49" charset="0"/>
                <a:cs typeface="Courier New" panose="02070309020205020404" pitchFamily="49" charset="0"/>
              </a:rPr>
              <a:t>scope</a:t>
            </a:r>
            <a:r>
              <a:rPr lang="en-US" sz="2000" dirty="0">
                <a:latin typeface="Courier New" panose="02070309020205020404" pitchFamily="49" charset="0"/>
                <a:cs typeface="Courier New" panose="02070309020205020404" pitchFamily="49" charset="0"/>
              </a:rPr>
              <a:t>&gt;</a:t>
            </a:r>
          </a:p>
          <a:p>
            <a:r>
              <a:rPr lang="en-US" sz="2000" dirty="0">
                <a:latin typeface="Courier New" panose="02070309020205020404" pitchFamily="49" charset="0"/>
                <a:cs typeface="Courier New" panose="02070309020205020404" pitchFamily="49" charset="0"/>
              </a:rPr>
              <a:t>&lt;/</a:t>
            </a:r>
            <a:r>
              <a:rPr lang="en-US" sz="2000" b="1" dirty="0">
                <a:latin typeface="Courier New" panose="02070309020205020404" pitchFamily="49" charset="0"/>
                <a:cs typeface="Courier New" panose="02070309020205020404" pitchFamily="49" charset="0"/>
              </a:rPr>
              <a:t>dependency</a:t>
            </a:r>
            <a:r>
              <a:rPr lang="en-US" sz="2000" dirty="0">
                <a:latin typeface="Courier New" panose="02070309020205020404" pitchFamily="49" charset="0"/>
                <a:cs typeface="Courier New" panose="02070309020205020404" pitchFamily="49" charset="0"/>
              </a:rPr>
              <a:t>&gt;</a:t>
            </a:r>
            <a:endParaRPr lang="en-NL" sz="2000" dirty="0">
              <a:latin typeface="Courier New" panose="02070309020205020404" pitchFamily="49" charset="0"/>
              <a:cs typeface="Courier New" panose="02070309020205020404" pitchFamily="49"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09D1B-835F-4058-AFBF-5144A21F0CCB}"/>
              </a:ext>
            </a:extLst>
          </p:cNvPr>
          <p:cNvSpPr txBox="1">
            <a:spLocks noGrp="1"/>
          </p:cNvSpPr>
          <p:nvPr>
            <p:ph type="title"/>
          </p:nvPr>
        </p:nvSpPr>
        <p:spPr/>
        <p:txBody>
          <a:bodyPr/>
          <a:lstStyle/>
          <a:p>
            <a:pPr lvl="0"/>
            <a:r>
              <a:rPr lang="nl-NL" sz="4000" b="1" dirty="0">
                <a:latin typeface="Courier New" pitchFamily="49"/>
                <a:cs typeface="Courier New" pitchFamily="49"/>
              </a:rPr>
              <a:t>REST Assured documentation</a:t>
            </a:r>
          </a:p>
        </p:txBody>
      </p:sp>
      <p:sp>
        <p:nvSpPr>
          <p:cNvPr id="3" name="Content Placeholder 2">
            <a:extLst>
              <a:ext uri="{FF2B5EF4-FFF2-40B4-BE49-F238E27FC236}">
                <a16:creationId xmlns:a16="http://schemas.microsoft.com/office/drawing/2014/main" id="{D93C94EC-186F-4384-850D-F471F7FD3E75}"/>
              </a:ext>
            </a:extLst>
          </p:cNvPr>
          <p:cNvSpPr txBox="1">
            <a:spLocks noGrp="1"/>
          </p:cNvSpPr>
          <p:nvPr>
            <p:ph idx="1"/>
          </p:nvPr>
        </p:nvSpPr>
        <p:spPr>
          <a:xfrm>
            <a:off x="658123" y="1412358"/>
            <a:ext cx="11057628" cy="4351336"/>
          </a:xfrm>
        </p:spPr>
        <p:txBody>
          <a:bodyPr/>
          <a:lstStyle/>
          <a:p>
            <a:pPr lvl="0">
              <a:buFont typeface="Courier New" pitchFamily="49"/>
              <a:buChar char="_"/>
            </a:pPr>
            <a:r>
              <a:rPr lang="nl-NL" sz="4000" dirty="0">
                <a:latin typeface="Aldhabi" panose="01000000000000000000" pitchFamily="2" charset="-78"/>
                <a:cs typeface="Aldhabi" panose="01000000000000000000" pitchFamily="2" charset="-78"/>
              </a:rPr>
              <a:t>Usage guide</a:t>
            </a:r>
          </a:p>
          <a:p>
            <a:pPr lvl="1">
              <a:buFont typeface="Courier New" pitchFamily="49"/>
              <a:buChar char="_"/>
            </a:pPr>
            <a:r>
              <a:rPr lang="nl-NL" sz="4000" dirty="0">
                <a:latin typeface="Aldhabi" panose="01000000000000000000" pitchFamily="2" charset="-78"/>
                <a:cs typeface="Aldhabi" panose="01000000000000000000" pitchFamily="2" charset="-78"/>
              </a:rPr>
              <a:t>https://github.com/rest-assured/rest-assured/wiki/Usage</a:t>
            </a: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r>
              <a:rPr lang="nl-NL" sz="4000" dirty="0">
                <a:latin typeface="Aldhabi" panose="01000000000000000000" pitchFamily="2" charset="-78"/>
                <a:cs typeface="Aldhabi" panose="01000000000000000000" pitchFamily="2" charset="-78"/>
              </a:rPr>
              <a:t>Links to other documentation (JavaDoc, getting started, release notes)</a:t>
            </a:r>
          </a:p>
          <a:p>
            <a:pPr lvl="1">
              <a:buFont typeface="Courier New" pitchFamily="49"/>
              <a:buChar char="_"/>
            </a:pPr>
            <a:r>
              <a:rPr lang="nl-NL" sz="4000" dirty="0">
                <a:latin typeface="Aldhabi" panose="01000000000000000000" pitchFamily="2" charset="-78"/>
                <a:cs typeface="Aldhabi" panose="01000000000000000000" pitchFamily="2" charset="-78"/>
              </a:rPr>
              <a:t>http://rest-assured.io</a:t>
            </a:r>
          </a:p>
          <a:p>
            <a:pPr lvl="1">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endParaRPr lang="nl-NL" sz="4000" dirty="0">
              <a:latin typeface="Aldhabi" panose="01000000000000000000" pitchFamily="2" charset="-78"/>
              <a:cs typeface="Aldhabi" panose="01000000000000000000" pitchFamily="2" charset="-78"/>
            </a:endParaRPr>
          </a:p>
          <a:p>
            <a:pPr lvl="0">
              <a:buFont typeface="Courier New" pitchFamily="49"/>
              <a:buChar char="_"/>
            </a:pPr>
            <a:endParaRPr lang="nl-NL" sz="4000" dirty="0">
              <a:latin typeface="Aldhabi" panose="01000000000000000000" pitchFamily="2" charset="-78"/>
              <a:cs typeface="Aldhabi" panose="01000000000000000000" pitchFamily="2" charset="-7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9CAA-E2BE-4DAF-A029-5EB09CD1C3AA}"/>
              </a:ext>
            </a:extLst>
          </p:cNvPr>
          <p:cNvSpPr>
            <a:spLocks noGrp="1"/>
          </p:cNvSpPr>
          <p:nvPr>
            <p:ph type="title"/>
          </p:nvPr>
        </p:nvSpPr>
        <p:spPr/>
        <p:txBody>
          <a:bodyPr/>
          <a:lstStyle/>
          <a:p>
            <a:r>
              <a:rPr lang="en-US" sz="4000" b="1" dirty="0">
                <a:latin typeface="Courier New" pitchFamily="49"/>
                <a:cs typeface="Courier New" pitchFamily="49"/>
              </a:rPr>
              <a:t>REST Assured Test Case structure</a:t>
            </a:r>
          </a:p>
        </p:txBody>
      </p:sp>
      <p:pic>
        <p:nvPicPr>
          <p:cNvPr id="7" name="Picture 6">
            <a:extLst>
              <a:ext uri="{FF2B5EF4-FFF2-40B4-BE49-F238E27FC236}">
                <a16:creationId xmlns:a16="http://schemas.microsoft.com/office/drawing/2014/main" id="{33EA8282-6062-44B5-8CA9-9671F848734F}"/>
              </a:ext>
            </a:extLst>
          </p:cNvPr>
          <p:cNvPicPr>
            <a:picLocks noChangeAspect="1"/>
          </p:cNvPicPr>
          <p:nvPr/>
        </p:nvPicPr>
        <p:blipFill>
          <a:blip r:embed="rId2"/>
          <a:stretch>
            <a:fillRect/>
          </a:stretch>
        </p:blipFill>
        <p:spPr>
          <a:xfrm>
            <a:off x="2639046" y="1543878"/>
            <a:ext cx="6260235" cy="3491948"/>
          </a:xfrm>
          <a:prstGeom prst="rect">
            <a:avLst/>
          </a:prstGeom>
        </p:spPr>
      </p:pic>
    </p:spTree>
    <p:extLst>
      <p:ext uri="{BB962C8B-B14F-4D97-AF65-F5344CB8AC3E}">
        <p14:creationId xmlns:p14="http://schemas.microsoft.com/office/powerpoint/2010/main" val="183327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9CAA-E2BE-4DAF-A029-5EB09CD1C3AA}"/>
              </a:ext>
            </a:extLst>
          </p:cNvPr>
          <p:cNvSpPr>
            <a:spLocks noGrp="1"/>
          </p:cNvSpPr>
          <p:nvPr>
            <p:ph type="title"/>
          </p:nvPr>
        </p:nvSpPr>
        <p:spPr/>
        <p:txBody>
          <a:bodyPr/>
          <a:lstStyle/>
          <a:p>
            <a:r>
              <a:rPr lang="en-US" sz="4000" b="1" dirty="0">
                <a:latin typeface="Courier New" pitchFamily="49"/>
                <a:cs typeface="Courier New" pitchFamily="49"/>
              </a:rPr>
              <a:t>REST Assured Test Case structure</a:t>
            </a:r>
          </a:p>
        </p:txBody>
      </p:sp>
      <p:pic>
        <p:nvPicPr>
          <p:cNvPr id="3" name="Picture 2">
            <a:extLst>
              <a:ext uri="{FF2B5EF4-FFF2-40B4-BE49-F238E27FC236}">
                <a16:creationId xmlns:a16="http://schemas.microsoft.com/office/drawing/2014/main" id="{3BD17FCA-5291-45C6-B2F9-2A02E74E9C2C}"/>
              </a:ext>
            </a:extLst>
          </p:cNvPr>
          <p:cNvPicPr>
            <a:picLocks noChangeAspect="1"/>
          </p:cNvPicPr>
          <p:nvPr/>
        </p:nvPicPr>
        <p:blipFill>
          <a:blip r:embed="rId2"/>
          <a:stretch>
            <a:fillRect/>
          </a:stretch>
        </p:blipFill>
        <p:spPr>
          <a:xfrm>
            <a:off x="2416037" y="1325010"/>
            <a:ext cx="6131615" cy="3813865"/>
          </a:xfrm>
          <a:prstGeom prst="rect">
            <a:avLst/>
          </a:prstGeom>
        </p:spPr>
      </p:pic>
    </p:spTree>
    <p:extLst>
      <p:ext uri="{BB962C8B-B14F-4D97-AF65-F5344CB8AC3E}">
        <p14:creationId xmlns:p14="http://schemas.microsoft.com/office/powerpoint/2010/main" val="4060066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EE47-423D-41F0-8A63-DF78894C7FE5}"/>
              </a:ext>
            </a:extLst>
          </p:cNvPr>
          <p:cNvSpPr txBox="1">
            <a:spLocks noGrp="1"/>
          </p:cNvSpPr>
          <p:nvPr>
            <p:ph type="title"/>
          </p:nvPr>
        </p:nvSpPr>
        <p:spPr/>
        <p:txBody>
          <a:bodyPr/>
          <a:lstStyle/>
          <a:p>
            <a:pPr lvl="0"/>
            <a:r>
              <a:rPr lang="nl-NL" sz="4000" b="1" dirty="0">
                <a:latin typeface="Courier New" pitchFamily="49"/>
                <a:cs typeface="Courier New" pitchFamily="49"/>
              </a:rPr>
              <a:t>A sample test</a:t>
            </a:r>
          </a:p>
        </p:txBody>
      </p:sp>
      <p:sp>
        <p:nvSpPr>
          <p:cNvPr id="3" name="Content Placeholder 2">
            <a:extLst>
              <a:ext uri="{FF2B5EF4-FFF2-40B4-BE49-F238E27FC236}">
                <a16:creationId xmlns:a16="http://schemas.microsoft.com/office/drawing/2014/main" id="{ACEC8C1F-EDC5-4971-8E37-3C0611611511}"/>
              </a:ext>
            </a:extLst>
          </p:cNvPr>
          <p:cNvSpPr txBox="1">
            <a:spLocks noGrp="1"/>
          </p:cNvSpPr>
          <p:nvPr>
            <p:ph idx="1"/>
          </p:nvPr>
        </p:nvSpPr>
        <p:spPr/>
        <p:txBody>
          <a:bodyPr/>
          <a:lstStyle/>
          <a:p>
            <a:pPr lvl="0">
              <a:buFont typeface="Courier New" pitchFamily="49"/>
              <a:buChar char="_"/>
            </a:pPr>
            <a:endParaRPr lang="nl-NL">
              <a:solidFill>
                <a:srgbClr val="00FF00"/>
              </a:solidFill>
              <a:latin typeface="Courier New" pitchFamily="49"/>
              <a:cs typeface="Courier New" pitchFamily="49"/>
            </a:endParaRPr>
          </a:p>
          <a:p>
            <a:pPr lvl="0">
              <a:buFont typeface="Courier New" pitchFamily="49"/>
              <a:buChar char="_"/>
            </a:pPr>
            <a:endParaRPr lang="nl-NL">
              <a:solidFill>
                <a:srgbClr val="00FF00"/>
              </a:solidFill>
              <a:latin typeface="Courier New" pitchFamily="49"/>
              <a:cs typeface="Courier New" pitchFamily="49"/>
            </a:endParaRPr>
          </a:p>
          <a:p>
            <a:pPr lvl="0">
              <a:buFont typeface="Courier New" pitchFamily="49"/>
              <a:buChar char="_"/>
            </a:pPr>
            <a:endParaRPr lang="nl-NL">
              <a:solidFill>
                <a:srgbClr val="00FF00"/>
              </a:solidFill>
              <a:latin typeface="Courier New" pitchFamily="49"/>
              <a:cs typeface="Courier New" pitchFamily="49"/>
            </a:endParaRPr>
          </a:p>
        </p:txBody>
      </p:sp>
      <p:pic>
        <p:nvPicPr>
          <p:cNvPr id="4" name="Picture 5">
            <a:extLst>
              <a:ext uri="{FF2B5EF4-FFF2-40B4-BE49-F238E27FC236}">
                <a16:creationId xmlns:a16="http://schemas.microsoft.com/office/drawing/2014/main" id="{9D2C9EEB-17E3-4ECD-BF77-B8AC49964053}"/>
              </a:ext>
            </a:extLst>
          </p:cNvPr>
          <p:cNvPicPr>
            <a:picLocks noChangeAspect="1"/>
          </p:cNvPicPr>
          <p:nvPr/>
        </p:nvPicPr>
        <p:blipFill>
          <a:blip r:embed="rId3"/>
          <a:stretch>
            <a:fillRect/>
          </a:stretch>
        </p:blipFill>
        <p:spPr>
          <a:xfrm>
            <a:off x="374691" y="1575154"/>
            <a:ext cx="11654654" cy="2519767"/>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Placeholder 1">
            <a:extLst>
              <a:ext uri="{FF2B5EF4-FFF2-40B4-BE49-F238E27FC236}">
                <a16:creationId xmlns:a16="http://schemas.microsoft.com/office/drawing/2014/main" id="{C7C916DB-0CF4-4CA1-BF45-3E2A8C7F7CAA}"/>
              </a:ext>
            </a:extLst>
          </p:cNvPr>
          <p:cNvSpPr>
            <a:spLocks noGrp="1"/>
          </p:cNvSpPr>
          <p:nvPr>
            <p:ph type="body" sz="quarter" idx="10"/>
          </p:nvPr>
        </p:nvSpPr>
        <p:spPr>
          <a:xfrm>
            <a:off x="0" y="0"/>
            <a:ext cx="12192000" cy="932688"/>
          </a:xfrm>
        </p:spPr>
        <p:txBody>
          <a:bodyPr/>
          <a:lstStyle/>
          <a:p>
            <a:r>
              <a:rPr lang="en-US" dirty="0"/>
              <a:t>Software Architecture Evolution</a:t>
            </a:r>
          </a:p>
        </p:txBody>
      </p:sp>
      <p:pic>
        <p:nvPicPr>
          <p:cNvPr id="3074" name="Picture 2" descr="REST. C I oud &#10;RISE OF THE MACHINES &#10;soap. &#10;RISE OF SERVICES &#10;cowocc»a &#10;RISE OF MIDDLEWARE &#10;RISE OF FRAMEWORKS &#10;RISE OF WEB ">
            <a:extLst>
              <a:ext uri="{FF2B5EF4-FFF2-40B4-BE49-F238E27FC236}">
                <a16:creationId xmlns:a16="http://schemas.microsoft.com/office/drawing/2014/main" id="{525EC3AA-1E19-48DC-8C9A-F6E6D0627F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56605" y="1083211"/>
            <a:ext cx="7134079" cy="5303521"/>
          </a:xfrm>
          <a:prstGeom prst="rect">
            <a:avLst/>
          </a:prstGeom>
          <a:solidFill>
            <a:srgbClr val="FFFFFF"/>
          </a:solidFill>
        </p:spPr>
      </p:pic>
    </p:spTree>
    <p:extLst>
      <p:ext uri="{BB962C8B-B14F-4D97-AF65-F5344CB8AC3E}">
        <p14:creationId xmlns:p14="http://schemas.microsoft.com/office/powerpoint/2010/main" val="1638895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1CDE-5987-4E5A-AC1D-F63225870437}"/>
              </a:ext>
            </a:extLst>
          </p:cNvPr>
          <p:cNvSpPr txBox="1">
            <a:spLocks noGrp="1"/>
          </p:cNvSpPr>
          <p:nvPr>
            <p:ph type="title"/>
          </p:nvPr>
        </p:nvSpPr>
        <p:spPr/>
        <p:txBody>
          <a:bodyPr/>
          <a:lstStyle/>
          <a:p>
            <a:pPr lvl="0"/>
            <a:r>
              <a:rPr lang="nl-NL" sz="4000" b="1" dirty="0">
                <a:latin typeface="Courier New" pitchFamily="49"/>
                <a:cs typeface="Courier New" pitchFamily="49"/>
              </a:rPr>
              <a:t>REST Assured features</a:t>
            </a:r>
          </a:p>
        </p:txBody>
      </p:sp>
      <p:sp>
        <p:nvSpPr>
          <p:cNvPr id="3" name="Content Placeholder 2">
            <a:extLst>
              <a:ext uri="{FF2B5EF4-FFF2-40B4-BE49-F238E27FC236}">
                <a16:creationId xmlns:a16="http://schemas.microsoft.com/office/drawing/2014/main" id="{2A5DC297-61D2-4403-ACF1-F58601E90B1B}"/>
              </a:ext>
            </a:extLst>
          </p:cNvPr>
          <p:cNvSpPr txBox="1">
            <a:spLocks noGrp="1"/>
          </p:cNvSpPr>
          <p:nvPr>
            <p:ph idx="1"/>
          </p:nvPr>
        </p:nvSpPr>
        <p:spPr>
          <a:xfrm>
            <a:off x="478367" y="1033222"/>
            <a:ext cx="11235265" cy="4529667"/>
          </a:xfrm>
        </p:spPr>
        <p:txBody>
          <a:bodyPr/>
          <a:lstStyle/>
          <a:p>
            <a:pPr lvl="0">
              <a:lnSpc>
                <a:spcPct val="80000"/>
              </a:lnSpc>
              <a:buFont typeface="Courier New" pitchFamily="49"/>
              <a:buChar char="_"/>
            </a:pPr>
            <a:r>
              <a:rPr lang="nl-NL" sz="3600" dirty="0">
                <a:latin typeface="Aldhabi" panose="01000000000000000000" pitchFamily="2" charset="-78"/>
                <a:cs typeface="Aldhabi" panose="01000000000000000000" pitchFamily="2" charset="-78"/>
              </a:rPr>
              <a:t>Support for HTTP methods (GET, POST, PUT, …)</a:t>
            </a:r>
          </a:p>
          <a:p>
            <a:pPr lvl="0">
              <a:lnSpc>
                <a:spcPct val="80000"/>
              </a:lnSpc>
              <a:buFont typeface="Courier New" pitchFamily="49"/>
              <a:buChar char="_"/>
            </a:pPr>
            <a:r>
              <a:rPr lang="nl-NL" sz="3600" dirty="0">
                <a:latin typeface="Aldhabi" panose="01000000000000000000" pitchFamily="2" charset="-78"/>
                <a:cs typeface="Aldhabi" panose="01000000000000000000" pitchFamily="2" charset="-78"/>
              </a:rPr>
              <a:t>Support for BDD / Gherkin (Given/When/Then)</a:t>
            </a:r>
          </a:p>
          <a:p>
            <a:pPr lvl="0">
              <a:lnSpc>
                <a:spcPct val="80000"/>
              </a:lnSpc>
              <a:buFont typeface="Courier New" pitchFamily="49"/>
              <a:buChar char="_"/>
            </a:pPr>
            <a:r>
              <a:rPr lang="nl-NL" sz="3600" dirty="0">
                <a:latin typeface="Aldhabi" panose="01000000000000000000" pitchFamily="2" charset="-78"/>
                <a:cs typeface="Aldhabi" panose="01000000000000000000" pitchFamily="2" charset="-78"/>
              </a:rPr>
              <a:t>Use of Hamcrest matchers for checks (equalTo)</a:t>
            </a:r>
          </a:p>
          <a:p>
            <a:pPr lvl="0">
              <a:lnSpc>
                <a:spcPct val="80000"/>
              </a:lnSpc>
              <a:buFont typeface="Courier New" pitchFamily="49"/>
              <a:buChar char="_"/>
            </a:pPr>
            <a:r>
              <a:rPr lang="nl-NL" sz="3600" dirty="0">
                <a:latin typeface="Aldhabi" panose="01000000000000000000" pitchFamily="2" charset="-78"/>
                <a:cs typeface="Aldhabi" panose="01000000000000000000" pitchFamily="2" charset="-78"/>
              </a:rPr>
              <a:t>Use of Jsonpath/GPath for selecting elements from JSON response</a:t>
            </a:r>
          </a:p>
          <a:p>
            <a:pPr lvl="0">
              <a:lnSpc>
                <a:spcPct val="80000"/>
              </a:lnSpc>
              <a:buFont typeface="Courier New" pitchFamily="49"/>
              <a:buChar char="_"/>
            </a:pPr>
            <a:endParaRPr lang="nl-NL" sz="3600" dirty="0">
              <a:latin typeface="Aldhabi" panose="01000000000000000000" pitchFamily="2" charset="-78"/>
              <a:cs typeface="Aldhabi" panose="01000000000000000000" pitchFamily="2" charset="-78"/>
            </a:endParaRPr>
          </a:p>
          <a:p>
            <a:pPr lvl="0">
              <a:lnSpc>
                <a:spcPct val="80000"/>
              </a:lnSpc>
              <a:buFont typeface="Courier New" pitchFamily="49"/>
              <a:buChar char="_"/>
            </a:pPr>
            <a:endParaRPr lang="nl-NL" sz="3600" dirty="0">
              <a:latin typeface="Aldhabi" panose="01000000000000000000" pitchFamily="2" charset="-78"/>
              <a:cs typeface="Aldhabi" panose="01000000000000000000" pitchFamily="2" charset="-78"/>
            </a:endParaRPr>
          </a:p>
        </p:txBody>
      </p:sp>
      <p:pic>
        <p:nvPicPr>
          <p:cNvPr id="4" name="Picture 4">
            <a:extLst>
              <a:ext uri="{FF2B5EF4-FFF2-40B4-BE49-F238E27FC236}">
                <a16:creationId xmlns:a16="http://schemas.microsoft.com/office/drawing/2014/main" id="{64A76E44-22F3-4459-8EED-ECF600CCA753}"/>
              </a:ext>
            </a:extLst>
          </p:cNvPr>
          <p:cNvPicPr>
            <a:picLocks noChangeAspect="1"/>
          </p:cNvPicPr>
          <p:nvPr/>
        </p:nvPicPr>
        <p:blipFill>
          <a:blip r:embed="rId3"/>
          <a:stretch>
            <a:fillRect/>
          </a:stretch>
        </p:blipFill>
        <p:spPr>
          <a:xfrm>
            <a:off x="4553295" y="3267884"/>
            <a:ext cx="7160337" cy="2621091"/>
          </a:xfrm>
          <a:prstGeom prst="rect">
            <a:avLst/>
          </a:prstGeom>
          <a:noFill/>
          <a:ln cap="flat">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F438-954B-4D9F-BBE5-38162977A287}"/>
              </a:ext>
            </a:extLst>
          </p:cNvPr>
          <p:cNvSpPr txBox="1">
            <a:spLocks noGrp="1"/>
          </p:cNvSpPr>
          <p:nvPr>
            <p:ph type="title"/>
          </p:nvPr>
        </p:nvSpPr>
        <p:spPr/>
        <p:txBody>
          <a:bodyPr/>
          <a:lstStyle/>
          <a:p>
            <a:pPr lvl="0"/>
            <a:r>
              <a:rPr lang="nl-NL" sz="3200" b="1" dirty="0">
                <a:latin typeface="Courier New" pitchFamily="49"/>
                <a:cs typeface="Courier New" pitchFamily="49"/>
              </a:rPr>
              <a:t>About Hamcrest matchers</a:t>
            </a:r>
          </a:p>
        </p:txBody>
      </p:sp>
      <p:sp>
        <p:nvSpPr>
          <p:cNvPr id="3" name="Content Placeholder 2">
            <a:extLst>
              <a:ext uri="{FF2B5EF4-FFF2-40B4-BE49-F238E27FC236}">
                <a16:creationId xmlns:a16="http://schemas.microsoft.com/office/drawing/2014/main" id="{8D51BA79-A0C1-4DC6-888B-BB04CED9FBF1}"/>
              </a:ext>
            </a:extLst>
          </p:cNvPr>
          <p:cNvSpPr txBox="1">
            <a:spLocks noGrp="1"/>
          </p:cNvSpPr>
          <p:nvPr>
            <p:ph idx="1"/>
          </p:nvPr>
        </p:nvSpPr>
        <p:spPr/>
        <p:txBody>
          <a:bodyPr>
            <a:normAutofit/>
          </a:bodyPr>
          <a:lstStyle/>
          <a:p>
            <a:pPr lvl="0">
              <a:buFont typeface="Courier New" pitchFamily="49"/>
              <a:buChar char="_"/>
            </a:pPr>
            <a:r>
              <a:rPr lang="nl-NL" sz="1800" dirty="0">
                <a:latin typeface="Courier New" pitchFamily="49"/>
                <a:cs typeface="Courier New" pitchFamily="49"/>
              </a:rPr>
              <a:t>Express expectations in natural language</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Examples:</a:t>
            </a:r>
          </a:p>
          <a:p>
            <a:pPr marL="0" lvl="0" indent="0">
              <a:buNone/>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2400" dirty="0">
              <a:latin typeface="Courier New" pitchFamily="49"/>
              <a:cs typeface="Courier New" pitchFamily="49"/>
            </a:endParaRPr>
          </a:p>
          <a:p>
            <a:pPr lvl="0">
              <a:buFont typeface="Courier New" pitchFamily="49"/>
              <a:buChar char="_"/>
            </a:pPr>
            <a:endParaRPr lang="nl-NL" sz="2400" dirty="0">
              <a:latin typeface="Courier New" pitchFamily="49"/>
              <a:cs typeface="Courier New" pitchFamily="49"/>
            </a:endParaRPr>
          </a:p>
          <a:p>
            <a:pPr lvl="0">
              <a:buFont typeface="Courier New" pitchFamily="49"/>
              <a:buChar char="_"/>
            </a:pPr>
            <a:endParaRPr lang="nl-NL" sz="2400" dirty="0">
              <a:latin typeface="Courier New" pitchFamily="49"/>
              <a:cs typeface="Courier New" pitchFamily="49"/>
            </a:endParaRPr>
          </a:p>
          <a:p>
            <a:pPr lvl="0">
              <a:buFont typeface="Courier New" pitchFamily="49"/>
              <a:buChar char="_"/>
            </a:pPr>
            <a:endParaRPr lang="nl-NL" sz="2400" dirty="0">
              <a:latin typeface="Courier New" pitchFamily="49"/>
              <a:cs typeface="Courier New" pitchFamily="49"/>
            </a:endParaRPr>
          </a:p>
          <a:p>
            <a:pPr lvl="0">
              <a:buFont typeface="Courier New" pitchFamily="49"/>
              <a:buChar char="_"/>
            </a:pPr>
            <a:r>
              <a:rPr lang="nl-NL" sz="1600" dirty="0">
                <a:latin typeface="Courier New" pitchFamily="49"/>
                <a:cs typeface="Courier New" pitchFamily="49"/>
              </a:rPr>
              <a:t>http://hamcrest.org/JavaHamcrest/javadoc/1.3/org/hamcrest/Matchers.html</a:t>
            </a:r>
          </a:p>
        </p:txBody>
      </p:sp>
      <p:graphicFrame>
        <p:nvGraphicFramePr>
          <p:cNvPr id="4" name="Table 4">
            <a:extLst>
              <a:ext uri="{FF2B5EF4-FFF2-40B4-BE49-F238E27FC236}">
                <a16:creationId xmlns:a16="http://schemas.microsoft.com/office/drawing/2014/main" id="{5A8CBFE6-3F01-4CEB-983B-9AE5FDA8EBA2}"/>
              </a:ext>
            </a:extLst>
          </p:cNvPr>
          <p:cNvGraphicFramePr>
            <a:graphicFrameLocks noGrp="1"/>
          </p:cNvGraphicFramePr>
          <p:nvPr/>
        </p:nvGraphicFramePr>
        <p:xfrm>
          <a:off x="1554256" y="2824222"/>
          <a:ext cx="9307896" cy="1483376"/>
        </p:xfrm>
        <a:graphic>
          <a:graphicData uri="http://schemas.openxmlformats.org/drawingml/2006/table">
            <a:tbl>
              <a:tblPr firstRow="1" bandRow="1">
                <a:effectLst/>
                <a:tableStyleId>{2D5ABB26-0587-4C30-8999-92F81FD0307C}</a:tableStyleId>
              </a:tblPr>
              <a:tblGrid>
                <a:gridCol w="2329132">
                  <a:extLst>
                    <a:ext uri="{9D8B030D-6E8A-4147-A177-3AD203B41FA5}">
                      <a16:colId xmlns:a16="http://schemas.microsoft.com/office/drawing/2014/main" val="1438541578"/>
                    </a:ext>
                  </a:extLst>
                </a:gridCol>
                <a:gridCol w="6978764">
                  <a:extLst>
                    <a:ext uri="{9D8B030D-6E8A-4147-A177-3AD203B41FA5}">
                      <a16:colId xmlns:a16="http://schemas.microsoft.com/office/drawing/2014/main" val="694824538"/>
                    </a:ext>
                  </a:extLst>
                </a:gridCol>
              </a:tblGrid>
              <a:tr h="370844">
                <a:tc>
                  <a:txBody>
                    <a:bodyPr/>
                    <a:lstStyle/>
                    <a:p>
                      <a:pPr lvl="0"/>
                      <a:r>
                        <a:rPr lang="nl-NL" sz="1600" dirty="0">
                          <a:solidFill>
                            <a:schemeClr val="tx1"/>
                          </a:solidFill>
                          <a:latin typeface="Courier New" pitchFamily="49"/>
                          <a:cs typeface="Courier New" pitchFamily="49"/>
                        </a:rPr>
                        <a:t>equalTo(X)</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r>
                        <a:rPr lang="nl-NL" sz="1600">
                          <a:solidFill>
                            <a:schemeClr val="tx1"/>
                          </a:solidFill>
                          <a:latin typeface="Courier New" pitchFamily="49"/>
                          <a:cs typeface="Courier New" pitchFamily="49"/>
                        </a:rPr>
                        <a:t>Does the object equal X?</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8079445"/>
                  </a:ext>
                </a:extLst>
              </a:tr>
              <a:tr h="370844">
                <a:tc>
                  <a:txBody>
                    <a:bodyPr/>
                    <a:lstStyle/>
                    <a:p>
                      <a:pPr lvl="0"/>
                      <a:r>
                        <a:rPr lang="nl-NL" sz="1600" dirty="0">
                          <a:solidFill>
                            <a:schemeClr val="tx1"/>
                          </a:solidFill>
                          <a:latin typeface="Courier New" pitchFamily="49"/>
                          <a:cs typeface="Courier New" pitchFamily="49"/>
                        </a:rPr>
                        <a:t>hasItem(“Rome”)</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r>
                        <a:rPr lang="nl-NL" sz="1600" dirty="0">
                          <a:solidFill>
                            <a:schemeClr val="tx1"/>
                          </a:solidFill>
                          <a:latin typeface="Courier New" pitchFamily="49"/>
                          <a:cs typeface="Courier New" pitchFamily="49"/>
                        </a:rPr>
                        <a:t>Does the collection contain</a:t>
                      </a:r>
                      <a:r>
                        <a:rPr lang="nl-NL" sz="1600" baseline="0" dirty="0">
                          <a:solidFill>
                            <a:schemeClr val="tx1"/>
                          </a:solidFill>
                          <a:latin typeface="Courier New" pitchFamily="49"/>
                          <a:cs typeface="Courier New" pitchFamily="49"/>
                        </a:rPr>
                        <a:t> an item “Rome”?</a:t>
                      </a:r>
                      <a:endParaRPr lang="nl-NL" sz="1600" dirty="0">
                        <a:solidFill>
                          <a:schemeClr val="tx1"/>
                        </a:solidFill>
                        <a:latin typeface="Courier New" pitchFamily="49"/>
                        <a:cs typeface="Courier New" pitchFamily="49"/>
                      </a:endParaRP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4843198"/>
                  </a:ext>
                </a:extLst>
              </a:tr>
              <a:tr h="370844">
                <a:tc>
                  <a:txBody>
                    <a:bodyPr/>
                    <a:lstStyle/>
                    <a:p>
                      <a:pPr lvl="0"/>
                      <a:r>
                        <a:rPr lang="nl-NL" sz="1600">
                          <a:solidFill>
                            <a:schemeClr val="tx1"/>
                          </a:solidFill>
                          <a:latin typeface="Courier New" pitchFamily="49"/>
                          <a:cs typeface="Courier New" pitchFamily="49"/>
                        </a:rPr>
                        <a:t>hasSize(3)</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r>
                        <a:rPr lang="nl-NL" sz="1600">
                          <a:solidFill>
                            <a:schemeClr val="tx1"/>
                          </a:solidFill>
                          <a:latin typeface="Courier New" pitchFamily="49"/>
                          <a:cs typeface="Courier New" pitchFamily="49"/>
                        </a:rPr>
                        <a:t>Does the</a:t>
                      </a:r>
                      <a:r>
                        <a:rPr lang="nl-NL" sz="1600" baseline="0">
                          <a:solidFill>
                            <a:schemeClr val="tx1"/>
                          </a:solidFill>
                          <a:latin typeface="Courier New" pitchFamily="49"/>
                          <a:cs typeface="Courier New" pitchFamily="49"/>
                        </a:rPr>
                        <a:t> size of the collection equal 3?</a:t>
                      </a:r>
                      <a:endParaRPr lang="nl-NL" sz="1600">
                        <a:solidFill>
                          <a:schemeClr val="tx1"/>
                        </a:solidFill>
                        <a:latin typeface="Courier New" pitchFamily="49"/>
                        <a:cs typeface="Courier New" pitchFamily="49"/>
                      </a:endParaRP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0814064"/>
                  </a:ext>
                </a:extLst>
              </a:tr>
              <a:tr h="370844">
                <a:tc>
                  <a:txBody>
                    <a:bodyPr/>
                    <a:lstStyle/>
                    <a:p>
                      <a:pPr lvl="0"/>
                      <a:r>
                        <a:rPr lang="nl-NL" sz="1600" dirty="0">
                          <a:solidFill>
                            <a:schemeClr val="tx1"/>
                          </a:solidFill>
                          <a:latin typeface="Courier New" pitchFamily="49"/>
                          <a:cs typeface="Courier New" pitchFamily="49"/>
                        </a:rPr>
                        <a:t>not(equalTo(X))</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r>
                        <a:rPr lang="nl-NL" sz="1600" dirty="0">
                          <a:solidFill>
                            <a:schemeClr val="tx1"/>
                          </a:solidFill>
                          <a:latin typeface="Courier New" pitchFamily="49"/>
                          <a:cs typeface="Courier New" pitchFamily="49"/>
                        </a:rPr>
                        <a:t>Inverts</a:t>
                      </a:r>
                      <a:r>
                        <a:rPr lang="nl-NL" sz="1600" baseline="0" dirty="0">
                          <a:solidFill>
                            <a:schemeClr val="tx1"/>
                          </a:solidFill>
                          <a:latin typeface="Courier New" pitchFamily="49"/>
                          <a:cs typeface="Courier New" pitchFamily="49"/>
                        </a:rPr>
                        <a:t> matcher equalTo()</a:t>
                      </a:r>
                      <a:endParaRPr lang="nl-NL" sz="1600" dirty="0">
                        <a:solidFill>
                          <a:schemeClr val="tx1"/>
                        </a:solidFill>
                        <a:latin typeface="Courier New" pitchFamily="49"/>
                        <a:cs typeface="Courier New" pitchFamily="49"/>
                      </a:endParaRP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939791"/>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6F27-71AF-4B35-9BF5-7AA88B0D0CD9}"/>
              </a:ext>
            </a:extLst>
          </p:cNvPr>
          <p:cNvSpPr txBox="1">
            <a:spLocks noGrp="1"/>
          </p:cNvSpPr>
          <p:nvPr>
            <p:ph type="title"/>
          </p:nvPr>
        </p:nvSpPr>
        <p:spPr/>
        <p:txBody>
          <a:bodyPr/>
          <a:lstStyle/>
          <a:p>
            <a:pPr lvl="0"/>
            <a:r>
              <a:rPr lang="nl-NL" sz="3200" b="1" dirty="0">
                <a:latin typeface="Courier New" pitchFamily="49"/>
                <a:cs typeface="Courier New" pitchFamily="49"/>
              </a:rPr>
              <a:t>About GPath</a:t>
            </a:r>
          </a:p>
        </p:txBody>
      </p:sp>
      <p:sp>
        <p:nvSpPr>
          <p:cNvPr id="3" name="Content Placeholder 2">
            <a:extLst>
              <a:ext uri="{FF2B5EF4-FFF2-40B4-BE49-F238E27FC236}">
                <a16:creationId xmlns:a16="http://schemas.microsoft.com/office/drawing/2014/main" id="{AE89B38E-D763-4A93-AC22-A8F9C5ACEFF2}"/>
              </a:ext>
            </a:extLst>
          </p:cNvPr>
          <p:cNvSpPr txBox="1">
            <a:spLocks noGrp="1"/>
          </p:cNvSpPr>
          <p:nvPr>
            <p:ph idx="1"/>
          </p:nvPr>
        </p:nvSpPr>
        <p:spPr>
          <a:xfrm>
            <a:off x="571502" y="1520827"/>
            <a:ext cx="11048996" cy="4351336"/>
          </a:xfrm>
        </p:spPr>
        <p:txBody>
          <a:bodyPr/>
          <a:lstStyle/>
          <a:p>
            <a:pPr lvl="0">
              <a:buFont typeface="Courier New" pitchFamily="49"/>
              <a:buChar char="_"/>
            </a:pPr>
            <a:r>
              <a:rPr lang="nl-NL" sz="1800" dirty="0">
                <a:latin typeface="Courier New" pitchFamily="49"/>
                <a:cs typeface="Courier New" pitchFamily="49"/>
              </a:rPr>
              <a:t>JsonPath is a query language for JSON documents</a:t>
            </a:r>
          </a:p>
          <a:p>
            <a:pPr lvl="1">
              <a:buFont typeface="Courier New" pitchFamily="49"/>
              <a:buChar char="_"/>
            </a:pPr>
            <a:r>
              <a:rPr lang="nl-NL" sz="1800" dirty="0">
                <a:latin typeface="Courier New" pitchFamily="49"/>
                <a:cs typeface="Courier New" pitchFamily="49"/>
              </a:rPr>
              <a:t>REST Assured using the GPath implementation</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Similar aims and scope as XPath for XML</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Documentation and examples:</a:t>
            </a:r>
          </a:p>
          <a:p>
            <a:pPr lvl="1">
              <a:buFont typeface="Courier New" pitchFamily="49"/>
              <a:buChar char="_"/>
            </a:pPr>
            <a:r>
              <a:rPr lang="nl-NL" sz="1800" dirty="0">
                <a:latin typeface="Courier New" pitchFamily="49"/>
                <a:cs typeface="Courier New" pitchFamily="49"/>
              </a:rPr>
              <a:t>http://groovy-lang.org/processing-xml.html#_gpath</a:t>
            </a:r>
          </a:p>
          <a:p>
            <a:pPr lvl="1">
              <a:buFont typeface="Courier New" pitchFamily="49"/>
              <a:buChar char="_"/>
            </a:pPr>
            <a:r>
              <a:rPr lang="nl-NL" sz="1800" dirty="0">
                <a:latin typeface="Courier New" pitchFamily="49"/>
                <a:cs typeface="Courier New" pitchFamily="49"/>
                <a:hlinkClick r:id="rId3">
                  <a:extLst>
                    <a:ext uri="{A12FA001-AC4F-418D-AE19-62706E023703}">
                      <ahyp:hlinkClr xmlns:ahyp="http://schemas.microsoft.com/office/drawing/2018/hyperlinkcolor" val="tx"/>
                    </a:ext>
                  </a:extLst>
                </a:hlinkClick>
              </a:rPr>
              <a:t>http://groovy.jmiguel.eu/groovy.codehaus.org/GPath.html</a:t>
            </a:r>
            <a:endParaRPr lang="nl-NL" sz="1800" dirty="0">
              <a:latin typeface="Courier New" pitchFamily="49"/>
              <a:cs typeface="Courier New" pitchFamily="49"/>
            </a:endParaRPr>
          </a:p>
          <a:p>
            <a:pPr lvl="1">
              <a:buFont typeface="Courier New" pitchFamily="49"/>
              <a:buChar char="_"/>
            </a:pPr>
            <a:r>
              <a:rPr lang="en-US" sz="1800" dirty="0">
                <a:latin typeface="Courier New" pitchFamily="49"/>
                <a:cs typeface="Courier New" pitchFamily="49"/>
                <a:hlinkClick r:id="rId4">
                  <a:extLst>
                    <a:ext uri="{A12FA001-AC4F-418D-AE19-62706E023703}">
                      <ahyp:hlinkClr xmlns:ahyp="http://schemas.microsoft.com/office/drawing/2018/hyperlinkcolor" val="tx"/>
                    </a:ext>
                  </a:extLst>
                </a:hlinkClick>
              </a:rPr>
              <a:t>Refer Gist at https://gist.github.com/rakeshlearnit/db248a4c8760d568dd8ab4f7195e18d2</a:t>
            </a:r>
            <a:endParaRPr lang="en-US" sz="1800" dirty="0">
              <a:latin typeface="Courier New" pitchFamily="49"/>
              <a:cs typeface="Courier New" pitchFamily="49"/>
            </a:endParaRPr>
          </a:p>
          <a:p>
            <a:pPr lvl="1">
              <a:buFont typeface="Courier New" pitchFamily="49"/>
              <a:buChar char="_"/>
            </a:pPr>
            <a:endParaRPr lang="nl-NL" sz="1800" dirty="0">
              <a:latin typeface="Courier New" pitchFamily="49"/>
              <a:cs typeface="Courier New" pitchFamily="49"/>
            </a:endParaRPr>
          </a:p>
          <a:p>
            <a:pPr lvl="1">
              <a:buFont typeface="Courier New" pitchFamily="49"/>
              <a:buChar char="_"/>
            </a:pPr>
            <a:endParaRPr lang="nl-NL" sz="1800" dirty="0">
              <a:latin typeface="Courier New" pitchFamily="49"/>
              <a:cs typeface="Courier New" pitchFamily="49"/>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C6F3E9BF-298C-49B4-B765-FF28FEEEA8F4}"/>
              </a:ext>
            </a:extLst>
          </p:cNvPr>
          <p:cNvPicPr>
            <a:picLocks noChangeAspect="1"/>
          </p:cNvPicPr>
          <p:nvPr/>
        </p:nvPicPr>
        <p:blipFill>
          <a:blip r:embed="rId3"/>
          <a:stretch>
            <a:fillRect/>
          </a:stretch>
        </p:blipFill>
        <p:spPr>
          <a:xfrm>
            <a:off x="2670247" y="1529230"/>
            <a:ext cx="5735139" cy="3697505"/>
          </a:xfrm>
          <a:prstGeom prst="rect">
            <a:avLst/>
          </a:prstGeom>
        </p:spPr>
      </p:pic>
      <p:sp>
        <p:nvSpPr>
          <p:cNvPr id="2" name="Title 1">
            <a:extLst>
              <a:ext uri="{FF2B5EF4-FFF2-40B4-BE49-F238E27FC236}">
                <a16:creationId xmlns:a16="http://schemas.microsoft.com/office/drawing/2014/main" id="{17E848D8-2FD7-48B7-9E11-4A3E2A92FF92}"/>
              </a:ext>
            </a:extLst>
          </p:cNvPr>
          <p:cNvSpPr txBox="1">
            <a:spLocks noGrp="1"/>
          </p:cNvSpPr>
          <p:nvPr>
            <p:ph type="title"/>
          </p:nvPr>
        </p:nvSpPr>
        <p:spPr/>
        <p:txBody>
          <a:bodyPr/>
          <a:lstStyle/>
          <a:p>
            <a:pPr lvl="0"/>
            <a:r>
              <a:rPr lang="nl-NL" sz="3200" b="1" dirty="0">
                <a:latin typeface="Courier New" pitchFamily="49"/>
                <a:cs typeface="Courier New" pitchFamily="49"/>
              </a:rPr>
              <a:t>GPath example</a:t>
            </a:r>
          </a:p>
        </p:txBody>
      </p:sp>
      <p:sp>
        <p:nvSpPr>
          <p:cNvPr id="6" name="Right Arrow 10">
            <a:extLst>
              <a:ext uri="{FF2B5EF4-FFF2-40B4-BE49-F238E27FC236}">
                <a16:creationId xmlns:a16="http://schemas.microsoft.com/office/drawing/2014/main" id="{4CF6B016-3D84-4EFB-8BCE-6093DD8BB023}"/>
              </a:ext>
            </a:extLst>
          </p:cNvPr>
          <p:cNvSpPr/>
          <p:nvPr/>
        </p:nvSpPr>
        <p:spPr>
          <a:xfrm>
            <a:off x="1957407" y="3110689"/>
            <a:ext cx="2253843" cy="267294"/>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9" name="Tekstvak 8">
            <a:extLst>
              <a:ext uri="{FF2B5EF4-FFF2-40B4-BE49-F238E27FC236}">
                <a16:creationId xmlns:a16="http://schemas.microsoft.com/office/drawing/2014/main" id="{B283D671-0933-4845-A72D-CC06CA759F5D}"/>
              </a:ext>
            </a:extLst>
          </p:cNvPr>
          <p:cNvSpPr txBox="1"/>
          <p:nvPr/>
        </p:nvSpPr>
        <p:spPr>
          <a:xfrm>
            <a:off x="1270506" y="5588128"/>
            <a:ext cx="1060196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body(“places[0].’place name’”, </a:t>
            </a:r>
            <a:r>
              <a:rPr lang="en-US" dirty="0" err="1">
                <a:latin typeface="Courier New" panose="02070309020205020404" pitchFamily="49" charset="0"/>
                <a:cs typeface="Courier New" panose="02070309020205020404" pitchFamily="49" charset="0"/>
              </a:rPr>
              <a:t>equalTo</a:t>
            </a:r>
            <a:r>
              <a:rPr lang="en-US" dirty="0">
                <a:latin typeface="Courier New" panose="02070309020205020404" pitchFamily="49" charset="0"/>
                <a:cs typeface="Courier New" panose="02070309020205020404" pitchFamily="49" charset="0"/>
              </a:rPr>
              <a:t>(“Beverly Hills”));</a:t>
            </a:r>
            <a:endParaRPr lang="en-NL" dirty="0">
              <a:latin typeface="Courier New" panose="02070309020205020404" pitchFamily="49" charset="0"/>
              <a:cs typeface="Courier New" panose="02070309020205020404" pitchFamily="49"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3023-2B09-4435-868D-5E30620DBC1B}"/>
              </a:ext>
            </a:extLst>
          </p:cNvPr>
          <p:cNvSpPr txBox="1">
            <a:spLocks noGrp="1"/>
          </p:cNvSpPr>
          <p:nvPr>
            <p:ph type="title"/>
          </p:nvPr>
        </p:nvSpPr>
        <p:spPr/>
        <p:txBody>
          <a:bodyPr/>
          <a:lstStyle/>
          <a:p>
            <a:pPr lvl="0"/>
            <a:r>
              <a:rPr lang="nl-NL" sz="3200" b="1" dirty="0">
                <a:latin typeface="Courier New" pitchFamily="49"/>
                <a:cs typeface="Courier New" pitchFamily="49"/>
              </a:rPr>
              <a:t>Validating technical response data</a:t>
            </a:r>
          </a:p>
        </p:txBody>
      </p:sp>
      <p:sp>
        <p:nvSpPr>
          <p:cNvPr id="3" name="Content Placeholder 2">
            <a:extLst>
              <a:ext uri="{FF2B5EF4-FFF2-40B4-BE49-F238E27FC236}">
                <a16:creationId xmlns:a16="http://schemas.microsoft.com/office/drawing/2014/main" id="{74B1B50F-65BD-46CC-8483-7815AA841476}"/>
              </a:ext>
            </a:extLst>
          </p:cNvPr>
          <p:cNvSpPr txBox="1">
            <a:spLocks noGrp="1"/>
          </p:cNvSpPr>
          <p:nvPr>
            <p:ph idx="1"/>
          </p:nvPr>
        </p:nvSpPr>
        <p:spPr/>
        <p:txBody>
          <a:bodyPr/>
          <a:lstStyle/>
          <a:p>
            <a:pPr lvl="0">
              <a:buFont typeface="Courier New" pitchFamily="49"/>
              <a:buChar char="_"/>
            </a:pPr>
            <a:r>
              <a:rPr lang="nl-NL" dirty="0">
                <a:latin typeface="Courier New" pitchFamily="49"/>
                <a:cs typeface="Courier New" pitchFamily="49"/>
              </a:rPr>
              <a:t>HTTP status code</a:t>
            </a:r>
          </a:p>
          <a:p>
            <a:pPr lvl="0">
              <a:buFont typeface="Courier New" pitchFamily="49"/>
              <a:buChar char="_"/>
            </a:pPr>
            <a:endParaRPr lang="nl-NL" dirty="0">
              <a:latin typeface="Courier New" pitchFamily="49"/>
              <a:cs typeface="Courier New" pitchFamily="49"/>
            </a:endParaRPr>
          </a:p>
          <a:p>
            <a:pPr lvl="0">
              <a:buFont typeface="Courier New" pitchFamily="49"/>
              <a:buChar char="_"/>
            </a:pPr>
            <a:r>
              <a:rPr lang="nl-NL" dirty="0">
                <a:latin typeface="Courier New" pitchFamily="49"/>
                <a:cs typeface="Courier New" pitchFamily="49"/>
              </a:rPr>
              <a:t>MIME-type of received responses</a:t>
            </a:r>
          </a:p>
          <a:p>
            <a:pPr lvl="0">
              <a:buFont typeface="Courier New" pitchFamily="49"/>
              <a:buChar char="_"/>
            </a:pPr>
            <a:endParaRPr lang="nl-NL" dirty="0">
              <a:latin typeface="Courier New" pitchFamily="49"/>
              <a:cs typeface="Courier New" pitchFamily="49"/>
            </a:endParaRPr>
          </a:p>
          <a:p>
            <a:pPr lvl="0">
              <a:buFont typeface="Courier New" pitchFamily="49"/>
              <a:buChar char="_"/>
            </a:pPr>
            <a:r>
              <a:rPr lang="nl-NL" dirty="0">
                <a:latin typeface="Courier New" pitchFamily="49"/>
                <a:cs typeface="Courier New" pitchFamily="49"/>
              </a:rPr>
              <a:t>Cookies and their value</a:t>
            </a:r>
          </a:p>
          <a:p>
            <a:pPr lvl="0">
              <a:buFont typeface="Courier New" pitchFamily="49"/>
              <a:buChar char="_"/>
            </a:pPr>
            <a:endParaRPr lang="nl-NL" dirty="0">
              <a:latin typeface="Courier New" pitchFamily="49"/>
              <a:cs typeface="Courier New" pitchFamily="49"/>
            </a:endParaRPr>
          </a:p>
          <a:p>
            <a:pPr lvl="0">
              <a:buFont typeface="Courier New" pitchFamily="49"/>
              <a:buChar char="_"/>
            </a:pPr>
            <a:r>
              <a:rPr lang="nl-NL" dirty="0">
                <a:latin typeface="Courier New" pitchFamily="49"/>
                <a:cs typeface="Courier New" pitchFamily="49"/>
              </a:rPr>
              <a:t>…</a:t>
            </a:r>
          </a:p>
        </p:txBody>
      </p:sp>
      <p:pic>
        <p:nvPicPr>
          <p:cNvPr id="4" name="Picture 5">
            <a:extLst>
              <a:ext uri="{FF2B5EF4-FFF2-40B4-BE49-F238E27FC236}">
                <a16:creationId xmlns:a16="http://schemas.microsoft.com/office/drawing/2014/main" id="{CBEBED26-35E5-4B9C-B911-3880111C75BA}"/>
              </a:ext>
            </a:extLst>
          </p:cNvPr>
          <p:cNvPicPr>
            <a:picLocks noChangeAspect="1"/>
          </p:cNvPicPr>
          <p:nvPr/>
        </p:nvPicPr>
        <p:blipFill>
          <a:blip r:embed="rId3"/>
          <a:stretch>
            <a:fillRect/>
          </a:stretch>
        </p:blipFill>
        <p:spPr>
          <a:xfrm>
            <a:off x="5397564" y="2815483"/>
            <a:ext cx="5780937" cy="2967986"/>
          </a:xfrm>
          <a:prstGeom prst="rect">
            <a:avLst/>
          </a:prstGeom>
          <a:noFill/>
          <a:ln cap="flat">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2EA5-048D-4FF3-9E42-663F12039CB2}"/>
              </a:ext>
            </a:extLst>
          </p:cNvPr>
          <p:cNvSpPr txBox="1">
            <a:spLocks noGrp="1"/>
          </p:cNvSpPr>
          <p:nvPr>
            <p:ph type="title"/>
          </p:nvPr>
        </p:nvSpPr>
        <p:spPr/>
        <p:txBody>
          <a:bodyPr/>
          <a:lstStyle/>
          <a:p>
            <a:pPr lvl="0"/>
            <a:r>
              <a:rPr lang="nl-NL" sz="3200" b="1" dirty="0">
                <a:latin typeface="Courier New" pitchFamily="49"/>
                <a:cs typeface="Courier New" pitchFamily="49"/>
              </a:rPr>
              <a:t>Our API under test</a:t>
            </a:r>
          </a:p>
        </p:txBody>
      </p:sp>
      <p:sp>
        <p:nvSpPr>
          <p:cNvPr id="3" name="Content Placeholder 2">
            <a:extLst>
              <a:ext uri="{FF2B5EF4-FFF2-40B4-BE49-F238E27FC236}">
                <a16:creationId xmlns:a16="http://schemas.microsoft.com/office/drawing/2014/main" id="{4C66CBD5-322C-403E-8500-FB1821C2371C}"/>
              </a:ext>
            </a:extLst>
          </p:cNvPr>
          <p:cNvSpPr txBox="1">
            <a:spLocks noGrp="1"/>
          </p:cNvSpPr>
          <p:nvPr>
            <p:ph idx="1"/>
          </p:nvPr>
        </p:nvSpPr>
        <p:spPr/>
        <p:txBody>
          <a:bodyPr>
            <a:normAutofit/>
          </a:bodyPr>
          <a:lstStyle/>
          <a:p>
            <a:pPr lvl="0">
              <a:buFont typeface="Courier New" pitchFamily="49"/>
              <a:buChar char="_"/>
            </a:pPr>
            <a:r>
              <a:rPr lang="nl-NL" sz="1800" dirty="0">
                <a:latin typeface="Courier New" pitchFamily="49"/>
                <a:cs typeface="Courier New" pitchFamily="49"/>
              </a:rPr>
              <a:t>Zippopotam.us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Returns location data based</a:t>
            </a:r>
          </a:p>
          <a:p>
            <a:pPr marL="0" lvl="0" indent="0">
              <a:buNone/>
            </a:pPr>
            <a:r>
              <a:rPr lang="nl-NL" sz="1800" dirty="0">
                <a:latin typeface="Courier New" pitchFamily="49"/>
                <a:cs typeface="Courier New" pitchFamily="49"/>
              </a:rPr>
              <a:t> on country and zip code</a:t>
            </a:r>
          </a:p>
          <a:p>
            <a:pPr marL="0" lvl="0" indent="0">
              <a:buNone/>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http://api.zippopotam.us/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RESTful API</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5" name="Picture 4">
            <a:extLst>
              <a:ext uri="{FF2B5EF4-FFF2-40B4-BE49-F238E27FC236}">
                <a16:creationId xmlns:a16="http://schemas.microsoft.com/office/drawing/2014/main" id="{DCD680C6-11F6-4EC5-8C4F-54F6FCAA4597}"/>
              </a:ext>
            </a:extLst>
          </p:cNvPr>
          <p:cNvPicPr>
            <a:picLocks noChangeAspect="1"/>
          </p:cNvPicPr>
          <p:nvPr/>
        </p:nvPicPr>
        <p:blipFill>
          <a:blip r:embed="rId3"/>
          <a:stretch>
            <a:fillRect/>
          </a:stretch>
        </p:blipFill>
        <p:spPr>
          <a:xfrm>
            <a:off x="7104424" y="2206468"/>
            <a:ext cx="4249373" cy="3589653"/>
          </a:xfrm>
          <a:prstGeom prst="rect">
            <a:avLst/>
          </a:prstGeom>
        </p:spPr>
      </p:pic>
    </p:spTree>
    <p:extLst>
      <p:ext uri="{BB962C8B-B14F-4D97-AF65-F5344CB8AC3E}">
        <p14:creationId xmlns:p14="http://schemas.microsoft.com/office/powerpoint/2010/main" val="3298971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CD3-1AF0-4DCE-BE96-047FA718179C}"/>
              </a:ext>
            </a:extLst>
          </p:cNvPr>
          <p:cNvSpPr txBox="1">
            <a:spLocks noGrp="1"/>
          </p:cNvSpPr>
          <p:nvPr>
            <p:ph type="title"/>
          </p:nvPr>
        </p:nvSpPr>
        <p:spPr/>
        <p:txBody>
          <a:bodyPr/>
          <a:lstStyle/>
          <a:p>
            <a:pPr lvl="0"/>
            <a:r>
              <a:rPr lang="nl-NL" sz="3200" b="1" dirty="0">
                <a:latin typeface="Courier New" pitchFamily="49"/>
                <a:cs typeface="Courier New" pitchFamily="49"/>
              </a:rPr>
              <a:t>Parameters in RESTful web services</a:t>
            </a:r>
          </a:p>
        </p:txBody>
      </p:sp>
      <p:sp>
        <p:nvSpPr>
          <p:cNvPr id="3" name="Content Placeholder 2">
            <a:extLst>
              <a:ext uri="{FF2B5EF4-FFF2-40B4-BE49-F238E27FC236}">
                <a16:creationId xmlns:a16="http://schemas.microsoft.com/office/drawing/2014/main" id="{A6BF0D27-91A1-4529-B8AC-39B103A2BD21}"/>
              </a:ext>
            </a:extLst>
          </p:cNvPr>
          <p:cNvSpPr txBox="1">
            <a:spLocks noGrp="1"/>
          </p:cNvSpPr>
          <p:nvPr>
            <p:ph idx="1"/>
          </p:nvPr>
        </p:nvSpPr>
        <p:spPr/>
        <p:txBody>
          <a:bodyPr/>
          <a:lstStyle/>
          <a:p>
            <a:pPr lvl="0">
              <a:buFont typeface="Courier New" pitchFamily="49"/>
              <a:buChar char="_"/>
            </a:pPr>
            <a:r>
              <a:rPr lang="nl-NL" sz="1800" dirty="0">
                <a:latin typeface="Courier New" pitchFamily="49"/>
                <a:cs typeface="Courier New" pitchFamily="49"/>
              </a:rPr>
              <a:t>Path parameters</a:t>
            </a:r>
          </a:p>
          <a:p>
            <a:pPr lvl="1">
              <a:buFont typeface="Courier New" pitchFamily="49"/>
              <a:buChar char="_"/>
            </a:pPr>
            <a:r>
              <a:rPr lang="nl-NL" sz="1800" dirty="0">
                <a:latin typeface="Courier New" pitchFamily="49"/>
                <a:cs typeface="Courier New" pitchFamily="49"/>
              </a:rPr>
              <a:t>http://api.zippopotam.us/us/90210</a:t>
            </a:r>
          </a:p>
          <a:p>
            <a:pPr lvl="1">
              <a:buFont typeface="Courier New" pitchFamily="49"/>
              <a:buChar char="_"/>
            </a:pPr>
            <a:r>
              <a:rPr lang="nl-NL" sz="1800" dirty="0">
                <a:latin typeface="Courier New" pitchFamily="49"/>
                <a:cs typeface="Courier New" pitchFamily="49"/>
              </a:rPr>
              <a:t>http://api.zippopotam.us/ca/B2A</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Query parameters</a:t>
            </a:r>
          </a:p>
          <a:p>
            <a:pPr lvl="1">
              <a:buFont typeface="Courier New" pitchFamily="49"/>
              <a:buChar char="_"/>
            </a:pPr>
            <a:r>
              <a:rPr lang="nl-NL" sz="1800" dirty="0">
                <a:latin typeface="Courier New" pitchFamily="49"/>
                <a:cs typeface="Courier New" pitchFamily="49"/>
              </a:rPr>
              <a:t>http://md5.jsontest.com/?text=testcaseOne</a:t>
            </a:r>
          </a:p>
          <a:p>
            <a:pPr lvl="1">
              <a:buFont typeface="Courier New" pitchFamily="49"/>
              <a:buChar char="_"/>
            </a:pPr>
            <a:r>
              <a:rPr lang="nl-NL" sz="1800" dirty="0">
                <a:latin typeface="Courier New" pitchFamily="49"/>
                <a:cs typeface="Courier New" pitchFamily="49"/>
              </a:rPr>
              <a:t>http://md5.jsontest.com/?text=testcaseTwo</a:t>
            </a:r>
          </a:p>
          <a:p>
            <a:pPr marL="0" lvl="0" indent="0">
              <a:buNone/>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CE46-31FA-4988-86CC-A0B131C18A7A}"/>
              </a:ext>
            </a:extLst>
          </p:cNvPr>
          <p:cNvSpPr txBox="1">
            <a:spLocks noGrp="1"/>
          </p:cNvSpPr>
          <p:nvPr>
            <p:ph type="title"/>
          </p:nvPr>
        </p:nvSpPr>
        <p:spPr>
          <a:xfrm>
            <a:off x="838203" y="365129"/>
            <a:ext cx="10997241" cy="1325559"/>
          </a:xfrm>
        </p:spPr>
        <p:txBody>
          <a:bodyPr/>
          <a:lstStyle/>
          <a:p>
            <a:pPr lvl="0"/>
            <a:r>
              <a:rPr lang="nl-NL" sz="3200" b="1" dirty="0">
                <a:latin typeface="Courier New" pitchFamily="49"/>
                <a:cs typeface="Courier New" pitchFamily="49"/>
              </a:rPr>
              <a:t>Using query parameters</a:t>
            </a:r>
          </a:p>
        </p:txBody>
      </p:sp>
      <p:sp>
        <p:nvSpPr>
          <p:cNvPr id="3" name="Content Placeholder 2">
            <a:extLst>
              <a:ext uri="{FF2B5EF4-FFF2-40B4-BE49-F238E27FC236}">
                <a16:creationId xmlns:a16="http://schemas.microsoft.com/office/drawing/2014/main" id="{4EB71C3E-D32D-4240-B4A0-C208D31CDE76}"/>
              </a:ext>
            </a:extLst>
          </p:cNvPr>
          <p:cNvSpPr txBox="1">
            <a:spLocks noGrp="1"/>
          </p:cNvSpPr>
          <p:nvPr>
            <p:ph idx="1"/>
          </p:nvPr>
        </p:nvSpPr>
        <p:spPr>
          <a:xfrm>
            <a:off x="838203" y="1825627"/>
            <a:ext cx="11103860" cy="4351336"/>
          </a:xfrm>
        </p:spPr>
        <p:txBody>
          <a:bodyPr/>
          <a:lstStyle/>
          <a:p>
            <a:pPr lvl="0">
              <a:buFont typeface="Courier New" pitchFamily="49"/>
              <a:buChar char="_"/>
            </a:pPr>
            <a:r>
              <a:rPr lang="en-US" sz="1800" dirty="0">
                <a:latin typeface="Courier New" pitchFamily="49"/>
                <a:cs typeface="Courier New" pitchFamily="49"/>
              </a:rPr>
              <a:t>GET http://md5.jsontest.com/?</a:t>
            </a:r>
            <a:r>
              <a:rPr lang="en-US" sz="1800" dirty="0">
                <a:solidFill>
                  <a:srgbClr val="FF0000"/>
                </a:solidFill>
                <a:latin typeface="Courier New" pitchFamily="49"/>
                <a:cs typeface="Courier New" pitchFamily="49"/>
              </a:rPr>
              <a:t>text</a:t>
            </a:r>
            <a:r>
              <a:rPr lang="en-US" sz="1800" dirty="0">
                <a:solidFill>
                  <a:srgbClr val="00FF00"/>
                </a:solidFill>
                <a:latin typeface="Courier New" pitchFamily="49"/>
                <a:cs typeface="Courier New" pitchFamily="49"/>
              </a:rPr>
              <a:t>=</a:t>
            </a:r>
            <a:r>
              <a:rPr lang="en-US" sz="1800" dirty="0">
                <a:solidFill>
                  <a:srgbClr val="0070C0"/>
                </a:solidFill>
                <a:latin typeface="Courier New" pitchFamily="49"/>
                <a:cs typeface="Courier New" pitchFamily="49"/>
              </a:rPr>
              <a:t>testcase</a:t>
            </a: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p:txBody>
      </p:sp>
      <p:pic>
        <p:nvPicPr>
          <p:cNvPr id="4" name="Picture 5">
            <a:extLst>
              <a:ext uri="{FF2B5EF4-FFF2-40B4-BE49-F238E27FC236}">
                <a16:creationId xmlns:a16="http://schemas.microsoft.com/office/drawing/2014/main" id="{AA904A64-4C46-42BC-8AB9-58A736CB72BC}"/>
              </a:ext>
            </a:extLst>
          </p:cNvPr>
          <p:cNvPicPr>
            <a:picLocks noChangeAspect="1"/>
          </p:cNvPicPr>
          <p:nvPr/>
        </p:nvPicPr>
        <p:blipFill>
          <a:blip r:embed="rId3"/>
          <a:stretch>
            <a:fillRect/>
          </a:stretch>
        </p:blipFill>
        <p:spPr>
          <a:xfrm>
            <a:off x="881522" y="2320989"/>
            <a:ext cx="10472275" cy="3360612"/>
          </a:xfrm>
          <a:prstGeom prst="rect">
            <a:avLst/>
          </a:prstGeom>
          <a:noFill/>
          <a:ln cap="flat">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64F3-ED47-4492-87D7-AAF28B005EF6}"/>
              </a:ext>
            </a:extLst>
          </p:cNvPr>
          <p:cNvSpPr txBox="1">
            <a:spLocks noGrp="1"/>
          </p:cNvSpPr>
          <p:nvPr>
            <p:ph type="title"/>
          </p:nvPr>
        </p:nvSpPr>
        <p:spPr>
          <a:xfrm>
            <a:off x="838203" y="365129"/>
            <a:ext cx="10971364" cy="1325559"/>
          </a:xfrm>
        </p:spPr>
        <p:txBody>
          <a:bodyPr/>
          <a:lstStyle/>
          <a:p>
            <a:pPr lvl="0"/>
            <a:r>
              <a:rPr lang="nl-NL" sz="3200" b="1" dirty="0">
                <a:latin typeface="Courier New" pitchFamily="49"/>
                <a:cs typeface="Courier New" pitchFamily="49"/>
              </a:rPr>
              <a:t>Using path parameters</a:t>
            </a:r>
          </a:p>
        </p:txBody>
      </p:sp>
      <p:sp>
        <p:nvSpPr>
          <p:cNvPr id="3" name="Content Placeholder 2">
            <a:extLst>
              <a:ext uri="{FF2B5EF4-FFF2-40B4-BE49-F238E27FC236}">
                <a16:creationId xmlns:a16="http://schemas.microsoft.com/office/drawing/2014/main" id="{7CA701BF-484E-448F-B78F-D01D9DABEC19}"/>
              </a:ext>
            </a:extLst>
          </p:cNvPr>
          <p:cNvSpPr txBox="1">
            <a:spLocks noGrp="1"/>
          </p:cNvSpPr>
          <p:nvPr>
            <p:ph idx="1"/>
          </p:nvPr>
        </p:nvSpPr>
        <p:spPr>
          <a:xfrm>
            <a:off x="838203" y="1825627"/>
            <a:ext cx="11230157" cy="4351336"/>
          </a:xfrm>
        </p:spPr>
        <p:txBody>
          <a:bodyPr/>
          <a:lstStyle/>
          <a:p>
            <a:pPr lvl="1">
              <a:buFont typeface="Courier New" pitchFamily="49"/>
              <a:buChar char="_"/>
            </a:pPr>
            <a:r>
              <a:rPr lang="nl-NL" sz="2000" dirty="0">
                <a:latin typeface="Courier New" pitchFamily="49"/>
                <a:cs typeface="Courier New" pitchFamily="49"/>
              </a:rPr>
              <a:t>GET</a:t>
            </a:r>
            <a:r>
              <a:rPr lang="nl-NL" sz="3200" dirty="0">
                <a:latin typeface="Courier New" pitchFamily="49"/>
                <a:cs typeface="Courier New" pitchFamily="49"/>
              </a:rPr>
              <a:t> </a:t>
            </a:r>
            <a:r>
              <a:rPr lang="nl-NL" sz="1800" dirty="0">
                <a:latin typeface="Courier New" pitchFamily="49"/>
                <a:cs typeface="Courier New" pitchFamily="49"/>
              </a:rPr>
              <a:t>http://api.zippopotam.us/</a:t>
            </a:r>
            <a:r>
              <a:rPr lang="nl-NL" sz="1800" dirty="0">
                <a:solidFill>
                  <a:srgbClr val="FF0000"/>
                </a:solidFill>
                <a:latin typeface="Courier New" pitchFamily="49"/>
                <a:cs typeface="Courier New" pitchFamily="49"/>
              </a:rPr>
              <a:t>us</a:t>
            </a:r>
            <a:r>
              <a:rPr lang="nl-NL" sz="1800" dirty="0">
                <a:solidFill>
                  <a:srgbClr val="00FF00"/>
                </a:solidFill>
                <a:latin typeface="Courier New" pitchFamily="49"/>
                <a:cs typeface="Courier New" pitchFamily="49"/>
              </a:rPr>
              <a:t>/</a:t>
            </a:r>
            <a:r>
              <a:rPr lang="nl-NL" sz="1800" dirty="0">
                <a:solidFill>
                  <a:srgbClr val="FF0000"/>
                </a:solidFill>
                <a:latin typeface="Courier New" pitchFamily="49"/>
                <a:cs typeface="Courier New" pitchFamily="49"/>
              </a:rPr>
              <a:t>90210</a:t>
            </a:r>
            <a:endParaRPr lang="nl-NL" sz="1600" dirty="0">
              <a:solidFill>
                <a:srgbClr val="FF0000"/>
              </a:solidFill>
              <a:latin typeface="Courier New" pitchFamily="49"/>
              <a:cs typeface="Courier New" pitchFamily="49"/>
            </a:endParaRPr>
          </a:p>
          <a:p>
            <a:pPr lvl="1">
              <a:buFont typeface="Courier New" pitchFamily="49"/>
              <a:buChar char="_"/>
            </a:pPr>
            <a:endParaRPr lang="nl-NL" dirty="0">
              <a:solidFill>
                <a:srgbClr val="00FF00"/>
              </a:solidFill>
              <a:latin typeface="Courier New" pitchFamily="49"/>
              <a:cs typeface="Courier New" pitchFamily="49"/>
            </a:endParaRPr>
          </a:p>
          <a:p>
            <a:pPr lvl="1">
              <a:buFont typeface="Courier New" pitchFamily="49"/>
              <a:buChar char="_"/>
            </a:pP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a:p>
            <a:pPr lvl="0">
              <a:buFont typeface="Courier New" pitchFamily="49"/>
              <a:buChar char="_"/>
            </a:pPr>
            <a:endParaRPr lang="nl-NL" dirty="0">
              <a:solidFill>
                <a:srgbClr val="00FF00"/>
              </a:solidFill>
              <a:latin typeface="Courier New" pitchFamily="49"/>
              <a:cs typeface="Courier New" pitchFamily="49"/>
            </a:endParaRPr>
          </a:p>
        </p:txBody>
      </p:sp>
      <p:pic>
        <p:nvPicPr>
          <p:cNvPr id="5" name="Afbeelding 4">
            <a:extLst>
              <a:ext uri="{FF2B5EF4-FFF2-40B4-BE49-F238E27FC236}">
                <a16:creationId xmlns:a16="http://schemas.microsoft.com/office/drawing/2014/main" id="{C99A921B-38E4-402F-92B7-B4BF865B30A4}"/>
              </a:ext>
            </a:extLst>
          </p:cNvPr>
          <p:cNvPicPr>
            <a:picLocks noChangeAspect="1"/>
          </p:cNvPicPr>
          <p:nvPr/>
        </p:nvPicPr>
        <p:blipFill>
          <a:blip r:embed="rId3"/>
          <a:stretch>
            <a:fillRect/>
          </a:stretch>
        </p:blipFill>
        <p:spPr>
          <a:xfrm>
            <a:off x="1206727" y="2304914"/>
            <a:ext cx="9010699" cy="372312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CF2B-B9E7-4290-A8A3-A82E395275C0}"/>
              </a:ext>
            </a:extLst>
          </p:cNvPr>
          <p:cNvSpPr txBox="1">
            <a:spLocks noGrp="1"/>
          </p:cNvSpPr>
          <p:nvPr>
            <p:ph type="title"/>
          </p:nvPr>
        </p:nvSpPr>
        <p:spPr>
          <a:xfrm>
            <a:off x="838203" y="365129"/>
            <a:ext cx="11023119" cy="1325559"/>
          </a:xfrm>
        </p:spPr>
        <p:txBody>
          <a:bodyPr/>
          <a:lstStyle/>
          <a:p>
            <a:pPr lvl="0"/>
            <a:r>
              <a:rPr lang="nl-NL" sz="3200" b="1" dirty="0">
                <a:latin typeface="Courier New" pitchFamily="49"/>
                <a:cs typeface="Courier New" pitchFamily="49"/>
              </a:rPr>
              <a:t>Using parameters in REST Assured</a:t>
            </a:r>
          </a:p>
        </p:txBody>
      </p:sp>
      <p:sp>
        <p:nvSpPr>
          <p:cNvPr id="3" name="Content Placeholder 2">
            <a:extLst>
              <a:ext uri="{FF2B5EF4-FFF2-40B4-BE49-F238E27FC236}">
                <a16:creationId xmlns:a16="http://schemas.microsoft.com/office/drawing/2014/main" id="{63C034FD-4F85-4354-9E19-4D6D75E15886}"/>
              </a:ext>
            </a:extLst>
          </p:cNvPr>
          <p:cNvSpPr txBox="1">
            <a:spLocks noGrp="1"/>
          </p:cNvSpPr>
          <p:nvPr>
            <p:ph idx="1"/>
          </p:nvPr>
        </p:nvSpPr>
        <p:spPr>
          <a:xfrm>
            <a:off x="838203" y="1825627"/>
            <a:ext cx="11230157" cy="4351336"/>
          </a:xfrm>
        </p:spPr>
        <p:txBody>
          <a:bodyPr/>
          <a:lstStyle/>
          <a:p>
            <a:pPr lvl="0">
              <a:buFont typeface="Courier New" pitchFamily="49"/>
              <a:buChar char="_"/>
            </a:pPr>
            <a:r>
              <a:rPr lang="nl-NL" sz="1800" dirty="0">
                <a:latin typeface="Courier New" pitchFamily="49"/>
                <a:cs typeface="Courier New" pitchFamily="49"/>
              </a:rPr>
              <a:t>Create test data</a:t>
            </a:r>
          </a:p>
          <a:p>
            <a:pPr lvl="1">
              <a:buFont typeface="Courier New" pitchFamily="49"/>
              <a:buChar char="_"/>
            </a:pPr>
            <a:r>
              <a:rPr lang="nl-NL" sz="1800" dirty="0">
                <a:latin typeface="Courier New" pitchFamily="49"/>
                <a:cs typeface="Courier New" pitchFamily="49"/>
              </a:rPr>
              <a:t>country code and zip code are input values</a:t>
            </a:r>
          </a:p>
          <a:p>
            <a:pPr lvl="1">
              <a:buFont typeface="Courier New" pitchFamily="49"/>
              <a:buChar char="_"/>
            </a:pPr>
            <a:r>
              <a:rPr lang="nl-NL" sz="1800" dirty="0">
                <a:latin typeface="Courier New" pitchFamily="49"/>
                <a:cs typeface="Courier New" pitchFamily="49"/>
              </a:rPr>
              <a:t>country name is an value expected in the response</a:t>
            </a:r>
            <a:endParaRPr lang="nl-NL" sz="1600" dirty="0">
              <a:latin typeface="Courier New" pitchFamily="49"/>
              <a:cs typeface="Courier New" pitchFamily="49"/>
            </a:endParaRPr>
          </a:p>
          <a:p>
            <a:pPr lvl="1">
              <a:buFont typeface="Courier New" pitchFamily="49"/>
              <a:buChar char="_"/>
            </a:pPr>
            <a:endParaRPr lang="nl-NL" sz="1800" dirty="0">
              <a:latin typeface="Courier New" pitchFamily="49"/>
              <a:cs typeface="Courier New" pitchFamily="49"/>
            </a:endParaRPr>
          </a:p>
          <a:p>
            <a:pPr lvl="1">
              <a:buFont typeface="Courier New" pitchFamily="49"/>
              <a:buChar char="_"/>
            </a:pPr>
            <a:endParaRPr lang="nl-NL" sz="1800" dirty="0">
              <a:latin typeface="Courier New" pitchFamily="49"/>
              <a:cs typeface="Courier New" pitchFamily="49"/>
            </a:endParaRPr>
          </a:p>
          <a:p>
            <a:pPr lvl="1">
              <a:buFont typeface="Courier New" pitchFamily="49"/>
              <a:buChar char="_"/>
            </a:pPr>
            <a:endParaRPr lang="nl-NL" sz="1800" dirty="0">
              <a:latin typeface="Courier New" pitchFamily="49"/>
              <a:cs typeface="Courier New" pitchFamily="49"/>
            </a:endParaRPr>
          </a:p>
          <a:p>
            <a:pPr lvl="1">
              <a:buFont typeface="Courier New" pitchFamily="49"/>
              <a:buChar char="_"/>
            </a:pPr>
            <a:endParaRPr lang="nl-NL" sz="2000" dirty="0">
              <a:latin typeface="Courier New" pitchFamily="49"/>
              <a:cs typeface="Courier New" pitchFamily="49"/>
            </a:endParaRPr>
          </a:p>
          <a:p>
            <a:pPr lvl="1">
              <a:buFont typeface="Courier New" pitchFamily="49"/>
              <a:buChar char="_"/>
            </a:pPr>
            <a:endParaRPr lang="nl-NL" sz="2000" dirty="0">
              <a:latin typeface="Courier New" pitchFamily="49"/>
              <a:cs typeface="Courier New" pitchFamily="49"/>
            </a:endParaRPr>
          </a:p>
          <a:p>
            <a:pPr marL="0" lvl="0" indent="0">
              <a:buNone/>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6" name="Afbeelding 5">
            <a:extLst>
              <a:ext uri="{FF2B5EF4-FFF2-40B4-BE49-F238E27FC236}">
                <a16:creationId xmlns:a16="http://schemas.microsoft.com/office/drawing/2014/main" id="{C5A101F9-CDE9-4732-B4CF-088A900FE42C}"/>
              </a:ext>
            </a:extLst>
          </p:cNvPr>
          <p:cNvPicPr>
            <a:picLocks noChangeAspect="1"/>
          </p:cNvPicPr>
          <p:nvPr/>
        </p:nvPicPr>
        <p:blipFill>
          <a:blip r:embed="rId3"/>
          <a:stretch>
            <a:fillRect/>
          </a:stretch>
        </p:blipFill>
        <p:spPr>
          <a:xfrm>
            <a:off x="1184968" y="3102856"/>
            <a:ext cx="7438576" cy="2758472"/>
          </a:xfrm>
          <a:prstGeom prst="rect">
            <a:avLst/>
          </a:prstGeom>
        </p:spPr>
      </p:pic>
    </p:spTree>
    <p:extLst>
      <p:ext uri="{BB962C8B-B14F-4D97-AF65-F5344CB8AC3E}">
        <p14:creationId xmlns:p14="http://schemas.microsoft.com/office/powerpoint/2010/main" val="380807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ccess Control &#10;Business Logic &#10;Data Layer &#10;Monolithic &#10;Evolution of Software Architectures &#10;Service-oriented &#10;Microservices ">
            <a:extLst>
              <a:ext uri="{FF2B5EF4-FFF2-40B4-BE49-F238E27FC236}">
                <a16:creationId xmlns:a16="http://schemas.microsoft.com/office/drawing/2014/main" id="{4CD9E04E-9B36-47F6-A528-F79CB92E1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86" y="682795"/>
            <a:ext cx="10921027" cy="5028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572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CF2B-B9E7-4290-A8A3-A82E395275C0}"/>
              </a:ext>
            </a:extLst>
          </p:cNvPr>
          <p:cNvSpPr txBox="1">
            <a:spLocks noGrp="1"/>
          </p:cNvSpPr>
          <p:nvPr>
            <p:ph type="title"/>
          </p:nvPr>
        </p:nvSpPr>
        <p:spPr>
          <a:xfrm>
            <a:off x="838203" y="365129"/>
            <a:ext cx="11023119" cy="1325559"/>
          </a:xfrm>
        </p:spPr>
        <p:txBody>
          <a:bodyPr/>
          <a:lstStyle/>
          <a:p>
            <a:pPr lvl="0"/>
            <a:r>
              <a:rPr lang="nl-NL" sz="2800" b="1" dirty="0">
                <a:latin typeface="Courier New" pitchFamily="49"/>
                <a:cs typeface="Courier New" pitchFamily="49"/>
              </a:rPr>
              <a:t>Using parameters in REST Assured</a:t>
            </a:r>
          </a:p>
        </p:txBody>
      </p:sp>
      <p:sp>
        <p:nvSpPr>
          <p:cNvPr id="3" name="Content Placeholder 2">
            <a:extLst>
              <a:ext uri="{FF2B5EF4-FFF2-40B4-BE49-F238E27FC236}">
                <a16:creationId xmlns:a16="http://schemas.microsoft.com/office/drawing/2014/main" id="{63C034FD-4F85-4354-9E19-4D6D75E15886}"/>
              </a:ext>
            </a:extLst>
          </p:cNvPr>
          <p:cNvSpPr txBox="1">
            <a:spLocks noGrp="1"/>
          </p:cNvSpPr>
          <p:nvPr>
            <p:ph idx="1"/>
          </p:nvPr>
        </p:nvSpPr>
        <p:spPr>
          <a:xfrm>
            <a:off x="838203" y="1825627"/>
            <a:ext cx="11230157" cy="4351336"/>
          </a:xfrm>
        </p:spPr>
        <p:txBody>
          <a:bodyPr/>
          <a:lstStyle/>
          <a:p>
            <a:pPr lvl="0">
              <a:buFont typeface="Courier New" pitchFamily="49"/>
              <a:buChar char="_"/>
            </a:pPr>
            <a:r>
              <a:rPr lang="nl-NL" sz="1800" dirty="0">
                <a:latin typeface="Courier New" pitchFamily="49"/>
                <a:cs typeface="Courier New" pitchFamily="49"/>
              </a:rPr>
              <a:t>Use test data for input and output parameters: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7" name="Afbeelding 6">
            <a:extLst>
              <a:ext uri="{FF2B5EF4-FFF2-40B4-BE49-F238E27FC236}">
                <a16:creationId xmlns:a16="http://schemas.microsoft.com/office/drawing/2014/main" id="{8CBA7C33-13CF-4FFA-8D1C-685112371DA4}"/>
              </a:ext>
            </a:extLst>
          </p:cNvPr>
          <p:cNvPicPr>
            <a:picLocks noChangeAspect="1"/>
          </p:cNvPicPr>
          <p:nvPr/>
        </p:nvPicPr>
        <p:blipFill>
          <a:blip r:embed="rId3"/>
          <a:stretch>
            <a:fillRect/>
          </a:stretch>
        </p:blipFill>
        <p:spPr>
          <a:xfrm>
            <a:off x="2239617" y="2359502"/>
            <a:ext cx="7951305" cy="380419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D5AC-03E0-4F51-8671-65F7902C75F0}"/>
              </a:ext>
            </a:extLst>
          </p:cNvPr>
          <p:cNvSpPr txBox="1">
            <a:spLocks noGrp="1"/>
          </p:cNvSpPr>
          <p:nvPr>
            <p:ph type="title"/>
          </p:nvPr>
        </p:nvSpPr>
        <p:spPr/>
        <p:txBody>
          <a:bodyPr/>
          <a:lstStyle/>
          <a:p>
            <a:pPr lvl="0"/>
            <a:r>
              <a:rPr lang="nl-NL" sz="2800" b="1" dirty="0">
                <a:latin typeface="Courier New" pitchFamily="49"/>
                <a:cs typeface="Courier New" pitchFamily="49"/>
              </a:rPr>
              <a:t>Authentication</a:t>
            </a:r>
          </a:p>
        </p:txBody>
      </p:sp>
      <p:sp>
        <p:nvSpPr>
          <p:cNvPr id="3" name="Content Placeholder 2">
            <a:extLst>
              <a:ext uri="{FF2B5EF4-FFF2-40B4-BE49-F238E27FC236}">
                <a16:creationId xmlns:a16="http://schemas.microsoft.com/office/drawing/2014/main" id="{82D43971-C89F-4B4C-A79A-17E0D0D8315E}"/>
              </a:ext>
            </a:extLst>
          </p:cNvPr>
          <p:cNvSpPr txBox="1">
            <a:spLocks noGrp="1"/>
          </p:cNvSpPr>
          <p:nvPr>
            <p:ph idx="1"/>
          </p:nvPr>
        </p:nvSpPr>
        <p:spPr/>
        <p:txBody>
          <a:bodyPr/>
          <a:lstStyle/>
          <a:p>
            <a:pPr lvl="0">
              <a:buFont typeface="Courier New" pitchFamily="49"/>
              <a:buChar char="_"/>
            </a:pPr>
            <a:r>
              <a:rPr lang="nl-NL" sz="1800" dirty="0">
                <a:latin typeface="Courier New" pitchFamily="49"/>
                <a:cs typeface="Courier New" pitchFamily="49"/>
              </a:rPr>
              <a:t>Securing web services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Most common authentication schemes:</a:t>
            </a:r>
          </a:p>
          <a:p>
            <a:pPr lvl="0">
              <a:buFont typeface="Courier New" pitchFamily="49"/>
              <a:buChar char="_"/>
            </a:pPr>
            <a:endParaRPr lang="nl-NL" sz="1800" dirty="0">
              <a:latin typeface="Courier New" pitchFamily="49"/>
              <a:cs typeface="Courier New" pitchFamily="49"/>
            </a:endParaRPr>
          </a:p>
          <a:p>
            <a:pPr lvl="1">
              <a:buFont typeface="Courier New" pitchFamily="49"/>
              <a:buChar char="_"/>
            </a:pPr>
            <a:r>
              <a:rPr lang="nl-NL" sz="1800" dirty="0">
                <a:latin typeface="Courier New" pitchFamily="49"/>
                <a:cs typeface="Courier New" pitchFamily="49"/>
              </a:rPr>
              <a:t>Basic authentication (username / password)</a:t>
            </a:r>
          </a:p>
          <a:p>
            <a:pPr lvl="0">
              <a:buFont typeface="Courier New" pitchFamily="49"/>
              <a:buChar char="_"/>
            </a:pPr>
            <a:endParaRPr lang="nl-NL" sz="1800" dirty="0">
              <a:latin typeface="Courier New" pitchFamily="49"/>
              <a:cs typeface="Courier New" pitchFamily="49"/>
            </a:endParaRPr>
          </a:p>
          <a:p>
            <a:pPr lvl="1">
              <a:buFont typeface="Courier New" pitchFamily="49"/>
              <a:buChar char="_"/>
            </a:pPr>
            <a:r>
              <a:rPr lang="nl-NL" sz="1800" dirty="0">
                <a:latin typeface="Courier New" pitchFamily="49"/>
                <a:cs typeface="Courier New" pitchFamily="49"/>
              </a:rPr>
              <a:t>OAuth(2)</a:t>
            </a:r>
          </a:p>
          <a:p>
            <a:pPr marL="0" lvl="0" indent="0">
              <a:buNone/>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BD64-CA7F-4EC5-AAD8-4A56E61E2E3B}"/>
              </a:ext>
            </a:extLst>
          </p:cNvPr>
          <p:cNvSpPr txBox="1">
            <a:spLocks noGrp="1"/>
          </p:cNvSpPr>
          <p:nvPr>
            <p:ph type="title"/>
          </p:nvPr>
        </p:nvSpPr>
        <p:spPr/>
        <p:txBody>
          <a:bodyPr/>
          <a:lstStyle/>
          <a:p>
            <a:pPr lvl="0"/>
            <a:r>
              <a:rPr lang="nl-NL" sz="2800" b="1" dirty="0">
                <a:latin typeface="Courier New" pitchFamily="49"/>
                <a:cs typeface="Courier New" pitchFamily="49"/>
              </a:rPr>
              <a:t>Basic authentication</a:t>
            </a:r>
          </a:p>
        </p:txBody>
      </p:sp>
      <p:sp>
        <p:nvSpPr>
          <p:cNvPr id="3" name="Content Placeholder 2">
            <a:extLst>
              <a:ext uri="{FF2B5EF4-FFF2-40B4-BE49-F238E27FC236}">
                <a16:creationId xmlns:a16="http://schemas.microsoft.com/office/drawing/2014/main" id="{8E78D228-6A4F-4665-AB30-A21934A04630}"/>
              </a:ext>
            </a:extLst>
          </p:cNvPr>
          <p:cNvSpPr txBox="1">
            <a:spLocks noGrp="1"/>
          </p:cNvSpPr>
          <p:nvPr>
            <p:ph idx="1"/>
          </p:nvPr>
        </p:nvSpPr>
        <p:spPr>
          <a:xfrm>
            <a:off x="563235" y="1467818"/>
            <a:ext cx="11152516" cy="4351336"/>
          </a:xfrm>
        </p:spPr>
        <p:txBody>
          <a:bodyPr/>
          <a:lstStyle/>
          <a:p>
            <a:pPr lvl="0">
              <a:buFont typeface="Courier New" pitchFamily="49"/>
              <a:buChar char="_"/>
            </a:pPr>
            <a:r>
              <a:rPr lang="nl-NL" sz="1800" dirty="0">
                <a:latin typeface="Courier New" pitchFamily="49"/>
                <a:cs typeface="Courier New" pitchFamily="49"/>
              </a:rPr>
              <a:t>Username/password sent in header for every request</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In many APIs, Basic auth. is typically only used to retrieve an (OAuth) authentication token</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4" name="Picture 5">
            <a:extLst>
              <a:ext uri="{FF2B5EF4-FFF2-40B4-BE49-F238E27FC236}">
                <a16:creationId xmlns:a16="http://schemas.microsoft.com/office/drawing/2014/main" id="{D22274C7-A89F-407A-B0DF-62CF770227F3}"/>
              </a:ext>
            </a:extLst>
          </p:cNvPr>
          <p:cNvPicPr>
            <a:picLocks noChangeAspect="1"/>
          </p:cNvPicPr>
          <p:nvPr/>
        </p:nvPicPr>
        <p:blipFill>
          <a:blip r:embed="rId3"/>
          <a:stretch>
            <a:fillRect/>
          </a:stretch>
        </p:blipFill>
        <p:spPr>
          <a:xfrm>
            <a:off x="4436349" y="2766677"/>
            <a:ext cx="4658483" cy="3052477"/>
          </a:xfrm>
          <a:prstGeom prst="rect">
            <a:avLst/>
          </a:prstGeom>
          <a:noFill/>
          <a:ln cap="flat">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D34C-9F52-4680-B1B9-8D6E50749FB4}"/>
              </a:ext>
            </a:extLst>
          </p:cNvPr>
          <p:cNvSpPr txBox="1">
            <a:spLocks noGrp="1"/>
          </p:cNvSpPr>
          <p:nvPr>
            <p:ph type="title"/>
          </p:nvPr>
        </p:nvSpPr>
        <p:spPr/>
        <p:txBody>
          <a:bodyPr/>
          <a:lstStyle/>
          <a:p>
            <a:pPr lvl="0"/>
            <a:r>
              <a:rPr lang="nl-NL" sz="2800" b="1" dirty="0">
                <a:latin typeface="Courier New" pitchFamily="49"/>
                <a:cs typeface="Courier New" pitchFamily="49"/>
              </a:rPr>
              <a:t>OAuth(2)</a:t>
            </a:r>
          </a:p>
        </p:txBody>
      </p:sp>
      <p:sp>
        <p:nvSpPr>
          <p:cNvPr id="3" name="Content Placeholder 2">
            <a:extLst>
              <a:ext uri="{FF2B5EF4-FFF2-40B4-BE49-F238E27FC236}">
                <a16:creationId xmlns:a16="http://schemas.microsoft.com/office/drawing/2014/main" id="{006E65FD-2161-47CD-A698-253C570B6BEC}"/>
              </a:ext>
            </a:extLst>
          </p:cNvPr>
          <p:cNvSpPr txBox="1">
            <a:spLocks noGrp="1"/>
          </p:cNvSpPr>
          <p:nvPr>
            <p:ph idx="1"/>
          </p:nvPr>
        </p:nvSpPr>
        <p:spPr/>
        <p:txBody>
          <a:bodyPr/>
          <a:lstStyle/>
          <a:p>
            <a:pPr lvl="0">
              <a:buFont typeface="Courier New" pitchFamily="49"/>
              <a:buChar char="_"/>
            </a:pPr>
            <a:r>
              <a:rPr lang="nl-NL" sz="1800" dirty="0">
                <a:latin typeface="Courier New" pitchFamily="49"/>
                <a:cs typeface="Courier New" pitchFamily="49"/>
              </a:rPr>
              <a:t>Request of authentication token based on username and password (Basic authentication)</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Include authentication token in header of all subsequent requests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4" name="Picture 6">
            <a:extLst>
              <a:ext uri="{FF2B5EF4-FFF2-40B4-BE49-F238E27FC236}">
                <a16:creationId xmlns:a16="http://schemas.microsoft.com/office/drawing/2014/main" id="{335439A9-3656-41FC-8F75-579EB1609DF4}"/>
              </a:ext>
            </a:extLst>
          </p:cNvPr>
          <p:cNvPicPr>
            <a:picLocks noChangeAspect="1"/>
          </p:cNvPicPr>
          <p:nvPr/>
        </p:nvPicPr>
        <p:blipFill>
          <a:blip r:embed="rId3"/>
          <a:stretch>
            <a:fillRect/>
          </a:stretch>
        </p:blipFill>
        <p:spPr>
          <a:xfrm>
            <a:off x="5644899" y="2925345"/>
            <a:ext cx="4875471" cy="2855780"/>
          </a:xfrm>
          <a:prstGeom prst="rect">
            <a:avLst/>
          </a:prstGeom>
          <a:noFill/>
          <a:ln cap="flat">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AF25D-EE8F-42E0-81D4-914F2CEEA2C0}"/>
              </a:ext>
            </a:extLst>
          </p:cNvPr>
          <p:cNvSpPr txBox="1">
            <a:spLocks noGrp="1"/>
          </p:cNvSpPr>
          <p:nvPr>
            <p:ph type="title"/>
          </p:nvPr>
        </p:nvSpPr>
        <p:spPr>
          <a:xfrm>
            <a:off x="838203" y="365129"/>
            <a:ext cx="10755703" cy="1325559"/>
          </a:xfrm>
        </p:spPr>
        <p:txBody>
          <a:bodyPr/>
          <a:lstStyle/>
          <a:p>
            <a:pPr lvl="0"/>
            <a:r>
              <a:rPr lang="nl-NL" sz="2800" b="1" dirty="0">
                <a:latin typeface="Courier New" pitchFamily="49"/>
                <a:cs typeface="Courier New" pitchFamily="49"/>
              </a:rPr>
              <a:t>Sharing variables between tests</a:t>
            </a:r>
          </a:p>
        </p:txBody>
      </p:sp>
      <p:sp>
        <p:nvSpPr>
          <p:cNvPr id="3" name="Content Placeholder 2">
            <a:extLst>
              <a:ext uri="{FF2B5EF4-FFF2-40B4-BE49-F238E27FC236}">
                <a16:creationId xmlns:a16="http://schemas.microsoft.com/office/drawing/2014/main" id="{FD9BB5A0-D59D-409C-96D0-A5FC1EF5B636}"/>
              </a:ext>
            </a:extLst>
          </p:cNvPr>
          <p:cNvSpPr txBox="1">
            <a:spLocks noGrp="1"/>
          </p:cNvSpPr>
          <p:nvPr>
            <p:ph idx="1"/>
          </p:nvPr>
        </p:nvSpPr>
        <p:spPr>
          <a:xfrm>
            <a:off x="838203" y="1690688"/>
            <a:ext cx="11235265" cy="4529667"/>
          </a:xfrm>
        </p:spPr>
        <p:txBody>
          <a:bodyPr/>
          <a:lstStyle/>
          <a:p>
            <a:pPr lvl="0">
              <a:buFont typeface="Courier New" pitchFamily="49"/>
              <a:buChar char="_"/>
            </a:pPr>
            <a:r>
              <a:rPr lang="nl-NL" sz="1800" dirty="0">
                <a:latin typeface="Courier New" pitchFamily="49"/>
                <a:cs typeface="Courier New" pitchFamily="49"/>
              </a:rPr>
              <a:t>Example: authentication tests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Copy / paste required for OAuth2 token</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This results in added maintenance burden</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Preferably: store and retrieve for reuse!</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548A8654-6026-4EDD-9530-7DF9500C501E}"/>
              </a:ext>
            </a:extLst>
          </p:cNvPr>
          <p:cNvPicPr>
            <a:picLocks noChangeAspect="1"/>
          </p:cNvPicPr>
          <p:nvPr/>
        </p:nvPicPr>
        <p:blipFill>
          <a:blip r:embed="rId3"/>
          <a:stretch>
            <a:fillRect/>
          </a:stretch>
        </p:blipFill>
        <p:spPr>
          <a:xfrm>
            <a:off x="5571347" y="1307592"/>
            <a:ext cx="4064142" cy="4934182"/>
          </a:xfrm>
          <a:prstGeom prst="rect">
            <a:avLst/>
          </a:prstGeom>
          <a:noFill/>
          <a:ln cap="flat">
            <a:noFill/>
          </a:ln>
        </p:spPr>
      </p:pic>
      <p:sp>
        <p:nvSpPr>
          <p:cNvPr id="3" name="Title 1">
            <a:extLst>
              <a:ext uri="{FF2B5EF4-FFF2-40B4-BE49-F238E27FC236}">
                <a16:creationId xmlns:a16="http://schemas.microsoft.com/office/drawing/2014/main" id="{7A6FE96E-B730-4181-B8E7-7E972F70E5E7}"/>
              </a:ext>
            </a:extLst>
          </p:cNvPr>
          <p:cNvSpPr txBox="1">
            <a:spLocks noGrp="1"/>
          </p:cNvSpPr>
          <p:nvPr>
            <p:ph type="title"/>
          </p:nvPr>
        </p:nvSpPr>
        <p:spPr>
          <a:xfrm>
            <a:off x="838203" y="365129"/>
            <a:ext cx="10807458" cy="1325559"/>
          </a:xfrm>
        </p:spPr>
        <p:txBody>
          <a:bodyPr/>
          <a:lstStyle/>
          <a:p>
            <a:pPr lvl="0"/>
            <a:r>
              <a:rPr lang="nl-NL" sz="2800" b="1" dirty="0">
                <a:latin typeface="Courier New" pitchFamily="49"/>
                <a:cs typeface="Courier New" pitchFamily="49"/>
              </a:rPr>
              <a:t>Sharing variables between tests </a:t>
            </a:r>
          </a:p>
        </p:txBody>
      </p:sp>
      <p:sp>
        <p:nvSpPr>
          <p:cNvPr id="4" name="Content Placeholder 2">
            <a:extLst>
              <a:ext uri="{FF2B5EF4-FFF2-40B4-BE49-F238E27FC236}">
                <a16:creationId xmlns:a16="http://schemas.microsoft.com/office/drawing/2014/main" id="{0BFDBA01-AC4F-4200-AA68-D9D946764325}"/>
              </a:ext>
            </a:extLst>
          </p:cNvPr>
          <p:cNvSpPr txBox="1">
            <a:spLocks noGrp="1"/>
          </p:cNvSpPr>
          <p:nvPr>
            <p:ph idx="1"/>
          </p:nvPr>
        </p:nvSpPr>
        <p:spPr/>
        <p:txBody>
          <a:bodyPr/>
          <a:lstStyle/>
          <a:p>
            <a:pPr lvl="0">
              <a:buFont typeface="Courier New" pitchFamily="49"/>
              <a:buChar char="_"/>
            </a:pPr>
            <a:r>
              <a:rPr lang="nl-NL" sz="1800" dirty="0">
                <a:latin typeface="Courier New" pitchFamily="49"/>
                <a:cs typeface="Courier New" pitchFamily="49"/>
              </a:rPr>
              <a:t>REST Assured supports this</a:t>
            </a:r>
          </a:p>
          <a:p>
            <a:pPr marL="0" lvl="0" indent="0">
              <a:buNone/>
            </a:pPr>
            <a:r>
              <a:rPr lang="nl-NL" sz="1800" dirty="0">
                <a:latin typeface="Courier New" pitchFamily="49"/>
                <a:cs typeface="Courier New" pitchFamily="49"/>
              </a:rPr>
              <a:t>  with </a:t>
            </a:r>
            <a:r>
              <a:rPr lang="nl-NL" sz="1800" b="1" dirty="0">
                <a:latin typeface="Courier New" pitchFamily="49"/>
                <a:cs typeface="Courier New" pitchFamily="49"/>
              </a:rPr>
              <a:t>extract()</a:t>
            </a:r>
          </a:p>
          <a:p>
            <a:pPr lvl="0"/>
            <a:endParaRPr lang="nl-NL" sz="1800" dirty="0">
              <a:latin typeface="Courier New" pitchFamily="49"/>
              <a:cs typeface="Courier New" pitchFamily="49"/>
            </a:endParaRPr>
          </a:p>
          <a:p>
            <a:pPr lvl="0"/>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sp>
        <p:nvSpPr>
          <p:cNvPr id="5" name="Right Arrow 4">
            <a:extLst>
              <a:ext uri="{FF2B5EF4-FFF2-40B4-BE49-F238E27FC236}">
                <a16:creationId xmlns:a16="http://schemas.microsoft.com/office/drawing/2014/main" id="{BC8871F9-21CD-41AE-A366-C6D159773E2F}"/>
              </a:ext>
            </a:extLst>
          </p:cNvPr>
          <p:cNvSpPr/>
          <p:nvPr/>
        </p:nvSpPr>
        <p:spPr>
          <a:xfrm rot="10799991">
            <a:off x="7592921" y="3918652"/>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6" name="Right Arrow 5">
            <a:extLst>
              <a:ext uri="{FF2B5EF4-FFF2-40B4-BE49-F238E27FC236}">
                <a16:creationId xmlns:a16="http://schemas.microsoft.com/office/drawing/2014/main" id="{219AC65A-D024-474B-A1FC-312717223401}"/>
              </a:ext>
            </a:extLst>
          </p:cNvPr>
          <p:cNvSpPr/>
          <p:nvPr/>
        </p:nvSpPr>
        <p:spPr>
          <a:xfrm rot="10799991">
            <a:off x="8835865" y="5082389"/>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7222-859E-47E5-B4C3-3205403B2DBA}"/>
              </a:ext>
            </a:extLst>
          </p:cNvPr>
          <p:cNvSpPr txBox="1">
            <a:spLocks noGrp="1"/>
          </p:cNvSpPr>
          <p:nvPr>
            <p:ph type="title"/>
          </p:nvPr>
        </p:nvSpPr>
        <p:spPr>
          <a:xfrm>
            <a:off x="838203" y="365129"/>
            <a:ext cx="10755703" cy="1325559"/>
          </a:xfrm>
        </p:spPr>
        <p:txBody>
          <a:bodyPr/>
          <a:lstStyle/>
          <a:p>
            <a:pPr lvl="0"/>
            <a:r>
              <a:rPr lang="nl-NL" sz="2800" b="1" dirty="0">
                <a:latin typeface="Courier New" pitchFamily="49"/>
                <a:cs typeface="Courier New" pitchFamily="49"/>
              </a:rPr>
              <a:t>Sharing checks between tests</a:t>
            </a:r>
          </a:p>
        </p:txBody>
      </p:sp>
      <p:sp>
        <p:nvSpPr>
          <p:cNvPr id="3" name="Content Placeholder 2">
            <a:extLst>
              <a:ext uri="{FF2B5EF4-FFF2-40B4-BE49-F238E27FC236}">
                <a16:creationId xmlns:a16="http://schemas.microsoft.com/office/drawing/2014/main" id="{D6F66BEE-A3EB-45C7-987D-05193B5B4A12}"/>
              </a:ext>
            </a:extLst>
          </p:cNvPr>
          <p:cNvSpPr txBox="1">
            <a:spLocks noGrp="1"/>
          </p:cNvSpPr>
          <p:nvPr>
            <p:ph idx="1"/>
          </p:nvPr>
        </p:nvSpPr>
        <p:spPr>
          <a:xfrm>
            <a:off x="838203" y="1690688"/>
            <a:ext cx="11235265" cy="4529667"/>
          </a:xfrm>
        </p:spPr>
        <p:txBody>
          <a:bodyPr/>
          <a:lstStyle/>
          <a:p>
            <a:pPr lvl="0">
              <a:buFont typeface="Courier New" pitchFamily="49"/>
              <a:buChar char="_"/>
            </a:pPr>
            <a:r>
              <a:rPr lang="nl-NL" sz="1800" dirty="0">
                <a:latin typeface="Courier New" pitchFamily="49"/>
                <a:cs typeface="Courier New" pitchFamily="49"/>
              </a:rPr>
              <a:t>Example: checking status code and MIME type for all responses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Another maintenance burden if specified individually for each test</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What if we could specify this once and reuse throughout our tests?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F33E-B619-4767-A7A5-F4A633751B54}"/>
              </a:ext>
            </a:extLst>
          </p:cNvPr>
          <p:cNvSpPr txBox="1">
            <a:spLocks noGrp="1"/>
          </p:cNvSpPr>
          <p:nvPr>
            <p:ph type="title"/>
          </p:nvPr>
        </p:nvSpPr>
        <p:spPr>
          <a:xfrm>
            <a:off x="718148" y="226220"/>
            <a:ext cx="10755703" cy="1325559"/>
          </a:xfrm>
        </p:spPr>
        <p:txBody>
          <a:bodyPr/>
          <a:lstStyle/>
          <a:p>
            <a:pPr lvl="0"/>
            <a:r>
              <a:rPr lang="nl-NL" sz="2800" b="1" dirty="0">
                <a:latin typeface="Courier New" pitchFamily="49"/>
                <a:cs typeface="Courier New" pitchFamily="49"/>
              </a:rPr>
              <a:t>Sharing checks between tests</a:t>
            </a:r>
          </a:p>
        </p:txBody>
      </p:sp>
      <p:sp>
        <p:nvSpPr>
          <p:cNvPr id="3" name="Content Placeholder 2">
            <a:extLst>
              <a:ext uri="{FF2B5EF4-FFF2-40B4-BE49-F238E27FC236}">
                <a16:creationId xmlns:a16="http://schemas.microsoft.com/office/drawing/2014/main" id="{7332F520-C52C-4A7C-B7D2-9EA6F22282C2}"/>
              </a:ext>
            </a:extLst>
          </p:cNvPr>
          <p:cNvSpPr txBox="1">
            <a:spLocks noGrp="1"/>
          </p:cNvSpPr>
          <p:nvPr>
            <p:ph idx="1"/>
          </p:nvPr>
        </p:nvSpPr>
        <p:spPr/>
        <p:txBody>
          <a:bodyPr/>
          <a:lstStyle/>
          <a:p>
            <a:pPr lvl="0">
              <a:buFont typeface="Courier New" pitchFamily="49"/>
              <a:buChar char="_"/>
            </a:pPr>
            <a:r>
              <a:rPr lang="nl-NL" sz="1800" dirty="0">
                <a:latin typeface="Courier New" pitchFamily="49"/>
                <a:cs typeface="Courier New" pitchFamily="49"/>
              </a:rPr>
              <a:t>Solution: ResponseSpecification</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4" name="Picture 4">
            <a:extLst>
              <a:ext uri="{FF2B5EF4-FFF2-40B4-BE49-F238E27FC236}">
                <a16:creationId xmlns:a16="http://schemas.microsoft.com/office/drawing/2014/main" id="{7F328E5B-8681-4D0A-8952-08FCE9FA744D}"/>
              </a:ext>
            </a:extLst>
          </p:cNvPr>
          <p:cNvPicPr>
            <a:picLocks noChangeAspect="1"/>
          </p:cNvPicPr>
          <p:nvPr/>
        </p:nvPicPr>
        <p:blipFill>
          <a:blip r:embed="rId3"/>
          <a:stretch>
            <a:fillRect/>
          </a:stretch>
        </p:blipFill>
        <p:spPr>
          <a:xfrm>
            <a:off x="5307468" y="1799466"/>
            <a:ext cx="5311895" cy="4060755"/>
          </a:xfrm>
          <a:prstGeom prst="rect">
            <a:avLst/>
          </a:prstGeom>
          <a:noFill/>
          <a:ln cap="flat">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8B7E-A8A5-440D-A2EF-70F5F1A6E325}"/>
              </a:ext>
            </a:extLst>
          </p:cNvPr>
          <p:cNvSpPr txBox="1">
            <a:spLocks noGrp="1"/>
          </p:cNvSpPr>
          <p:nvPr>
            <p:ph type="title"/>
          </p:nvPr>
        </p:nvSpPr>
        <p:spPr>
          <a:xfrm>
            <a:off x="838203" y="365129"/>
            <a:ext cx="10755703" cy="1325559"/>
          </a:xfrm>
        </p:spPr>
        <p:txBody>
          <a:bodyPr/>
          <a:lstStyle/>
          <a:p>
            <a:pPr lvl="0"/>
            <a:r>
              <a:rPr lang="nl-NL" sz="2800" b="1" dirty="0">
                <a:latin typeface="Courier New" pitchFamily="49"/>
                <a:cs typeface="Courier New" pitchFamily="49"/>
              </a:rPr>
              <a:t>Reusing request properties</a:t>
            </a:r>
          </a:p>
        </p:txBody>
      </p:sp>
      <p:sp>
        <p:nvSpPr>
          <p:cNvPr id="3" name="Content Placeholder 2">
            <a:extLst>
              <a:ext uri="{FF2B5EF4-FFF2-40B4-BE49-F238E27FC236}">
                <a16:creationId xmlns:a16="http://schemas.microsoft.com/office/drawing/2014/main" id="{41BC9555-BF25-4C34-BB19-D98813CAFE0D}"/>
              </a:ext>
            </a:extLst>
          </p:cNvPr>
          <p:cNvSpPr txBox="1">
            <a:spLocks noGrp="1"/>
          </p:cNvSpPr>
          <p:nvPr>
            <p:ph idx="1"/>
          </p:nvPr>
        </p:nvSpPr>
        <p:spPr>
          <a:xfrm>
            <a:off x="838203" y="1825627"/>
            <a:ext cx="11021564" cy="4351336"/>
          </a:xfrm>
        </p:spPr>
        <p:txBody>
          <a:bodyPr/>
          <a:lstStyle/>
          <a:p>
            <a:pPr lvl="0">
              <a:buFont typeface="Courier New" pitchFamily="49"/>
              <a:buChar char="_"/>
            </a:pPr>
            <a:r>
              <a:rPr lang="nl-NL" sz="1600" dirty="0">
                <a:latin typeface="Courier New" pitchFamily="49"/>
                <a:cs typeface="Courier New" pitchFamily="49"/>
              </a:rPr>
              <a:t>The same can be done for request properties</a:t>
            </a:r>
          </a:p>
          <a:p>
            <a:pPr lvl="0">
              <a:buFont typeface="Courier New" pitchFamily="49"/>
              <a:buChar char="_"/>
            </a:pPr>
            <a:endParaRPr lang="nl-NL" sz="1600" dirty="0">
              <a:latin typeface="Courier New" pitchFamily="49"/>
              <a:cs typeface="Courier New" pitchFamily="49"/>
            </a:endParaRPr>
          </a:p>
          <a:p>
            <a:pPr lvl="0">
              <a:buFont typeface="Courier New" pitchFamily="49"/>
              <a:buChar char="_"/>
            </a:pPr>
            <a:r>
              <a:rPr lang="nl-NL" sz="1600" dirty="0">
                <a:latin typeface="Courier New" pitchFamily="49"/>
                <a:cs typeface="Courier New" pitchFamily="49"/>
              </a:rPr>
              <a:t>Example: set the base URI for the tests</a:t>
            </a:r>
          </a:p>
          <a:p>
            <a:pPr lvl="0">
              <a:buFont typeface="Courier New" pitchFamily="49"/>
              <a:buChar char="_"/>
            </a:pPr>
            <a:endParaRPr lang="nl-NL" sz="1600" dirty="0">
              <a:latin typeface="Courier New" pitchFamily="49"/>
              <a:cs typeface="Courier New" pitchFamily="49"/>
            </a:endParaRPr>
          </a:p>
          <a:p>
            <a:pPr lvl="0">
              <a:buFont typeface="Courier New" pitchFamily="49"/>
              <a:buChar char="_"/>
            </a:pPr>
            <a:endParaRPr lang="nl-NL" sz="1600" dirty="0">
              <a:latin typeface="Courier New" pitchFamily="49"/>
              <a:cs typeface="Courier New" pitchFamily="49"/>
            </a:endParaRPr>
          </a:p>
          <a:p>
            <a:pPr lvl="0">
              <a:buFont typeface="Courier New" pitchFamily="49"/>
              <a:buChar char="_"/>
            </a:pPr>
            <a:endParaRPr lang="nl-NL" sz="1600" dirty="0">
              <a:latin typeface="Courier New" pitchFamily="49"/>
              <a:cs typeface="Courier New" pitchFamily="49"/>
            </a:endParaRPr>
          </a:p>
          <a:p>
            <a:pPr lvl="0">
              <a:buFont typeface="Courier New" pitchFamily="49"/>
              <a:buChar char="_"/>
            </a:pPr>
            <a:endParaRPr lang="nl-NL" sz="1600" dirty="0">
              <a:latin typeface="Courier New" pitchFamily="49"/>
              <a:cs typeface="Courier New" pitchFamily="49"/>
            </a:endParaRPr>
          </a:p>
          <a:p>
            <a:pPr lvl="0">
              <a:buFont typeface="Courier New" pitchFamily="49"/>
              <a:buChar char="_"/>
            </a:pPr>
            <a:endParaRPr lang="nl-NL" sz="1600" dirty="0">
              <a:latin typeface="Courier New" pitchFamily="49"/>
              <a:cs typeface="Courier New" pitchFamily="49"/>
            </a:endParaRPr>
          </a:p>
          <a:p>
            <a:pPr lvl="0">
              <a:buFont typeface="Courier New" pitchFamily="49"/>
              <a:buChar char="_"/>
            </a:pPr>
            <a:endParaRPr lang="nl-NL" sz="1600" dirty="0">
              <a:latin typeface="Courier New" pitchFamily="49"/>
              <a:cs typeface="Courier New" pitchFamily="49"/>
            </a:endParaRPr>
          </a:p>
        </p:txBody>
      </p:sp>
      <p:pic>
        <p:nvPicPr>
          <p:cNvPr id="6" name="Afbeelding 5">
            <a:extLst>
              <a:ext uri="{FF2B5EF4-FFF2-40B4-BE49-F238E27FC236}">
                <a16:creationId xmlns:a16="http://schemas.microsoft.com/office/drawing/2014/main" id="{BB5564F9-2AF7-40CB-92F5-B7275C431FBC}"/>
              </a:ext>
            </a:extLst>
          </p:cNvPr>
          <p:cNvPicPr>
            <a:picLocks noChangeAspect="1"/>
          </p:cNvPicPr>
          <p:nvPr/>
        </p:nvPicPr>
        <p:blipFill>
          <a:blip r:embed="rId3"/>
          <a:stretch>
            <a:fillRect/>
          </a:stretch>
        </p:blipFill>
        <p:spPr>
          <a:xfrm>
            <a:off x="598094" y="3187605"/>
            <a:ext cx="6623479" cy="2989358"/>
          </a:xfrm>
          <a:prstGeom prst="rect">
            <a:avLst/>
          </a:prstGeom>
        </p:spPr>
      </p:pic>
      <p:pic>
        <p:nvPicPr>
          <p:cNvPr id="7" name="Afbeelding 6">
            <a:extLst>
              <a:ext uri="{FF2B5EF4-FFF2-40B4-BE49-F238E27FC236}">
                <a16:creationId xmlns:a16="http://schemas.microsoft.com/office/drawing/2014/main" id="{E20F65E8-DC05-4B60-BE47-9BE79D4FEE08}"/>
              </a:ext>
            </a:extLst>
          </p:cNvPr>
          <p:cNvPicPr>
            <a:picLocks noChangeAspect="1"/>
          </p:cNvPicPr>
          <p:nvPr/>
        </p:nvPicPr>
        <p:blipFill>
          <a:blip r:embed="rId4"/>
          <a:stretch>
            <a:fillRect/>
          </a:stretch>
        </p:blipFill>
        <p:spPr>
          <a:xfrm>
            <a:off x="7574551" y="3187605"/>
            <a:ext cx="3932238" cy="298935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AE75-0EAB-4230-BB7E-A831861DAAB2}"/>
              </a:ext>
            </a:extLst>
          </p:cNvPr>
          <p:cNvSpPr txBox="1">
            <a:spLocks noGrp="1"/>
          </p:cNvSpPr>
          <p:nvPr>
            <p:ph type="title"/>
          </p:nvPr>
        </p:nvSpPr>
        <p:spPr/>
        <p:txBody>
          <a:bodyPr/>
          <a:lstStyle/>
          <a:p>
            <a:pPr lvl="0"/>
            <a:r>
              <a:rPr lang="nl-NL" sz="2800" b="1" dirty="0">
                <a:latin typeface="Courier New" pitchFamily="49"/>
                <a:cs typeface="Courier New" pitchFamily="49"/>
              </a:rPr>
              <a:t>XML support</a:t>
            </a:r>
          </a:p>
        </p:txBody>
      </p:sp>
      <p:sp>
        <p:nvSpPr>
          <p:cNvPr id="3" name="Content Placeholder 2">
            <a:extLst>
              <a:ext uri="{FF2B5EF4-FFF2-40B4-BE49-F238E27FC236}">
                <a16:creationId xmlns:a16="http://schemas.microsoft.com/office/drawing/2014/main" id="{8E91EF82-4F5C-43F5-B22D-6BD5384B29BA}"/>
              </a:ext>
            </a:extLst>
          </p:cNvPr>
          <p:cNvSpPr txBox="1">
            <a:spLocks noGrp="1"/>
          </p:cNvSpPr>
          <p:nvPr>
            <p:ph idx="1"/>
          </p:nvPr>
        </p:nvSpPr>
        <p:spPr/>
        <p:txBody>
          <a:bodyPr>
            <a:normAutofit/>
          </a:bodyPr>
          <a:lstStyle/>
          <a:p>
            <a:pPr lvl="0">
              <a:buFont typeface="Courier New" pitchFamily="49"/>
              <a:buChar char="_"/>
            </a:pPr>
            <a:r>
              <a:rPr lang="nl-NL" sz="1800" dirty="0">
                <a:latin typeface="Courier New" pitchFamily="49"/>
                <a:cs typeface="Courier New" pitchFamily="49"/>
              </a:rPr>
              <a:t>So far, we’ve only used REST Assured on APIs that return JSON</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It works just as well with XML-based APIs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Identification of response elements uses XmlPath instead of JsonPath</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No need for additional configuration</a:t>
            </a:r>
          </a:p>
          <a:p>
            <a:pPr lvl="1">
              <a:buFont typeface="Courier New" pitchFamily="49"/>
              <a:buChar char="_"/>
            </a:pPr>
            <a:r>
              <a:rPr lang="nl-NL" sz="1800" dirty="0">
                <a:latin typeface="Courier New" pitchFamily="49"/>
                <a:cs typeface="Courier New" pitchFamily="49"/>
              </a:rPr>
              <a:t>REST Assured uses response content type header value to determine how to process a response body</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spTree>
    <p:extLst>
      <p:ext uri="{BB962C8B-B14F-4D97-AF65-F5344CB8AC3E}">
        <p14:creationId xmlns:p14="http://schemas.microsoft.com/office/powerpoint/2010/main" val="221572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7250855-D2B9-4E40-BA18-F81256AA6EC2}"/>
              </a:ext>
            </a:extLst>
          </p:cNvPr>
          <p:cNvSpPr>
            <a:spLocks noGrp="1"/>
          </p:cNvSpPr>
          <p:nvPr>
            <p:ph type="body" sz="quarter" idx="10"/>
          </p:nvPr>
        </p:nvSpPr>
        <p:spPr>
          <a:xfrm>
            <a:off x="0" y="0"/>
            <a:ext cx="12192000" cy="932688"/>
          </a:xfrm>
        </p:spPr>
        <p:txBody>
          <a:bodyPr/>
          <a:lstStyle/>
          <a:p>
            <a:r>
              <a:rPr lang="en-US" dirty="0"/>
              <a:t>Client – Server Architecture</a:t>
            </a:r>
          </a:p>
        </p:txBody>
      </p:sp>
      <p:pic>
        <p:nvPicPr>
          <p:cNvPr id="3" name="Content Placeholder 2">
            <a:extLst>
              <a:ext uri="{FF2B5EF4-FFF2-40B4-BE49-F238E27FC236}">
                <a16:creationId xmlns:a16="http://schemas.microsoft.com/office/drawing/2014/main" id="{D0D4EA6A-3EB1-4BF6-9933-6864A74945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05109" y="1439333"/>
            <a:ext cx="6786018" cy="4529667"/>
          </a:xfrm>
          <a:prstGeom prst="rect">
            <a:avLst/>
          </a:prstGeom>
          <a:solidFill>
            <a:srgbClr val="FFFFFF"/>
          </a:solidFill>
        </p:spPr>
      </p:pic>
    </p:spTree>
    <p:extLst>
      <p:ext uri="{BB962C8B-B14F-4D97-AF65-F5344CB8AC3E}">
        <p14:creationId xmlns:p14="http://schemas.microsoft.com/office/powerpoint/2010/main" val="2322118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1871-FB5D-4207-9716-601638FECED5}"/>
              </a:ext>
            </a:extLst>
          </p:cNvPr>
          <p:cNvSpPr txBox="1">
            <a:spLocks noGrp="1"/>
          </p:cNvSpPr>
          <p:nvPr>
            <p:ph type="title"/>
          </p:nvPr>
        </p:nvSpPr>
        <p:spPr/>
        <p:txBody>
          <a:bodyPr/>
          <a:lstStyle/>
          <a:p>
            <a:pPr lvl="0"/>
            <a:r>
              <a:rPr lang="nl-NL" sz="2800" b="1" dirty="0">
                <a:latin typeface="Courier New" pitchFamily="49"/>
                <a:cs typeface="Courier New" pitchFamily="49"/>
              </a:rPr>
              <a:t>XmlPath – examples</a:t>
            </a:r>
          </a:p>
        </p:txBody>
      </p:sp>
      <p:pic>
        <p:nvPicPr>
          <p:cNvPr id="3" name="Picture 5">
            <a:extLst>
              <a:ext uri="{FF2B5EF4-FFF2-40B4-BE49-F238E27FC236}">
                <a16:creationId xmlns:a16="http://schemas.microsoft.com/office/drawing/2014/main" id="{B2CAC147-3EC0-41D2-890A-CBE580F60284}"/>
              </a:ext>
            </a:extLst>
          </p:cNvPr>
          <p:cNvPicPr>
            <a:picLocks noChangeAspect="1"/>
          </p:cNvPicPr>
          <p:nvPr/>
        </p:nvPicPr>
        <p:blipFill>
          <a:blip r:embed="rId2"/>
          <a:stretch>
            <a:fillRect/>
          </a:stretch>
        </p:blipFill>
        <p:spPr>
          <a:xfrm>
            <a:off x="838203" y="2419346"/>
            <a:ext cx="4415290" cy="2965490"/>
          </a:xfrm>
          <a:prstGeom prst="rect">
            <a:avLst/>
          </a:prstGeom>
          <a:noFill/>
          <a:ln cap="flat">
            <a:noFill/>
          </a:ln>
        </p:spPr>
      </p:pic>
      <p:sp>
        <p:nvSpPr>
          <p:cNvPr id="4" name="Right Arrow 7">
            <a:extLst>
              <a:ext uri="{FF2B5EF4-FFF2-40B4-BE49-F238E27FC236}">
                <a16:creationId xmlns:a16="http://schemas.microsoft.com/office/drawing/2014/main" id="{82B1EC25-F15E-4A66-9AEE-0ECE96638400}"/>
              </a:ext>
            </a:extLst>
          </p:cNvPr>
          <p:cNvSpPr/>
          <p:nvPr/>
        </p:nvSpPr>
        <p:spPr>
          <a:xfrm rot="10799991">
            <a:off x="4265712" y="3010881"/>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5" name="TextBox 8">
            <a:extLst>
              <a:ext uri="{FF2B5EF4-FFF2-40B4-BE49-F238E27FC236}">
                <a16:creationId xmlns:a16="http://schemas.microsoft.com/office/drawing/2014/main" id="{5D052D5B-C4F7-49C0-956A-3C5EC8ACA5E4}"/>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dirty="0">
                <a:uFillTx/>
                <a:latin typeface="Courier New" pitchFamily="49"/>
                <a:cs typeface="Courier New" pitchFamily="49"/>
              </a:rPr>
              <a:t>Check country for the first car in the list</a:t>
            </a:r>
          </a:p>
        </p:txBody>
      </p:sp>
      <p:pic>
        <p:nvPicPr>
          <p:cNvPr id="6" name="Picture 2">
            <a:extLst>
              <a:ext uri="{FF2B5EF4-FFF2-40B4-BE49-F238E27FC236}">
                <a16:creationId xmlns:a16="http://schemas.microsoft.com/office/drawing/2014/main" id="{AA55BA7E-CC9E-4F97-BBFD-45610D09B11D}"/>
              </a:ext>
            </a:extLst>
          </p:cNvPr>
          <p:cNvPicPr>
            <a:picLocks noChangeAspect="1"/>
          </p:cNvPicPr>
          <p:nvPr/>
        </p:nvPicPr>
        <p:blipFill>
          <a:blip r:embed="rId3"/>
          <a:stretch>
            <a:fillRect/>
          </a:stretch>
        </p:blipFill>
        <p:spPr>
          <a:xfrm>
            <a:off x="5642515" y="2628278"/>
            <a:ext cx="6076946" cy="2085975"/>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F191-DF0F-4DEA-8633-170E23D366FA}"/>
              </a:ext>
            </a:extLst>
          </p:cNvPr>
          <p:cNvSpPr txBox="1">
            <a:spLocks noGrp="1"/>
          </p:cNvSpPr>
          <p:nvPr>
            <p:ph type="title"/>
          </p:nvPr>
        </p:nvSpPr>
        <p:spPr/>
        <p:txBody>
          <a:bodyPr/>
          <a:lstStyle/>
          <a:p>
            <a:pPr lvl="0"/>
            <a:r>
              <a:rPr lang="nl-NL" sz="2800" b="1" dirty="0">
                <a:latin typeface="Courier New" pitchFamily="49"/>
                <a:cs typeface="Courier New" pitchFamily="49"/>
              </a:rPr>
              <a:t>XmlPath – examples</a:t>
            </a:r>
          </a:p>
        </p:txBody>
      </p:sp>
      <p:pic>
        <p:nvPicPr>
          <p:cNvPr id="3" name="Picture 5">
            <a:extLst>
              <a:ext uri="{FF2B5EF4-FFF2-40B4-BE49-F238E27FC236}">
                <a16:creationId xmlns:a16="http://schemas.microsoft.com/office/drawing/2014/main" id="{57CC95B1-D569-4179-A5D5-655BF418464C}"/>
              </a:ext>
            </a:extLst>
          </p:cNvPr>
          <p:cNvPicPr>
            <a:picLocks noChangeAspect="1"/>
          </p:cNvPicPr>
          <p:nvPr/>
        </p:nvPicPr>
        <p:blipFill>
          <a:blip r:embed="rId2"/>
          <a:stretch>
            <a:fillRect/>
          </a:stretch>
        </p:blipFill>
        <p:spPr>
          <a:xfrm>
            <a:off x="838203" y="2419346"/>
            <a:ext cx="4415290" cy="2965490"/>
          </a:xfrm>
          <a:prstGeom prst="rect">
            <a:avLst/>
          </a:prstGeom>
          <a:noFill/>
          <a:ln cap="flat">
            <a:noFill/>
          </a:ln>
        </p:spPr>
      </p:pic>
      <p:sp>
        <p:nvSpPr>
          <p:cNvPr id="4" name="Right Arrow 7">
            <a:extLst>
              <a:ext uri="{FF2B5EF4-FFF2-40B4-BE49-F238E27FC236}">
                <a16:creationId xmlns:a16="http://schemas.microsoft.com/office/drawing/2014/main" id="{F3C0686A-3547-4F1D-B216-5066C034110B}"/>
              </a:ext>
            </a:extLst>
          </p:cNvPr>
          <p:cNvSpPr/>
          <p:nvPr/>
        </p:nvSpPr>
        <p:spPr>
          <a:xfrm rot="10799991">
            <a:off x="3489331" y="4788393"/>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5" name="TextBox 8">
            <a:extLst>
              <a:ext uri="{FF2B5EF4-FFF2-40B4-BE49-F238E27FC236}">
                <a16:creationId xmlns:a16="http://schemas.microsoft.com/office/drawing/2014/main" id="{ED6F6DE7-8E32-4266-A36C-6477F42094D2}"/>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dirty="0">
                <a:uFillTx/>
                <a:latin typeface="Courier New" pitchFamily="49"/>
                <a:cs typeface="Courier New" pitchFamily="49"/>
              </a:rPr>
              <a:t>Check year for the last car in the list</a:t>
            </a:r>
          </a:p>
        </p:txBody>
      </p:sp>
      <p:pic>
        <p:nvPicPr>
          <p:cNvPr id="6" name="Picture 3">
            <a:extLst>
              <a:ext uri="{FF2B5EF4-FFF2-40B4-BE49-F238E27FC236}">
                <a16:creationId xmlns:a16="http://schemas.microsoft.com/office/drawing/2014/main" id="{FB90F2D1-3175-40A3-B37E-12466AFC1A68}"/>
              </a:ext>
            </a:extLst>
          </p:cNvPr>
          <p:cNvPicPr>
            <a:picLocks noChangeAspect="1"/>
          </p:cNvPicPr>
          <p:nvPr/>
        </p:nvPicPr>
        <p:blipFill>
          <a:blip r:embed="rId3"/>
          <a:stretch>
            <a:fillRect/>
          </a:stretch>
        </p:blipFill>
        <p:spPr>
          <a:xfrm>
            <a:off x="5860389" y="2858158"/>
            <a:ext cx="5819771" cy="2095503"/>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A106-4D64-4E85-AE6B-C35AC3F3B7F2}"/>
              </a:ext>
            </a:extLst>
          </p:cNvPr>
          <p:cNvSpPr txBox="1">
            <a:spLocks noGrp="1"/>
          </p:cNvSpPr>
          <p:nvPr>
            <p:ph type="title"/>
          </p:nvPr>
        </p:nvSpPr>
        <p:spPr/>
        <p:txBody>
          <a:bodyPr/>
          <a:lstStyle/>
          <a:p>
            <a:pPr lvl="0"/>
            <a:r>
              <a:rPr lang="nl-NL" sz="2800" b="1" dirty="0">
                <a:latin typeface="Courier New" pitchFamily="49"/>
                <a:cs typeface="Courier New" pitchFamily="49"/>
              </a:rPr>
              <a:t>XmlPath – examples</a:t>
            </a:r>
          </a:p>
        </p:txBody>
      </p:sp>
      <p:pic>
        <p:nvPicPr>
          <p:cNvPr id="3" name="Picture 5">
            <a:extLst>
              <a:ext uri="{FF2B5EF4-FFF2-40B4-BE49-F238E27FC236}">
                <a16:creationId xmlns:a16="http://schemas.microsoft.com/office/drawing/2014/main" id="{B9945DD2-F731-4F10-85C8-E8742D5F4BC5}"/>
              </a:ext>
            </a:extLst>
          </p:cNvPr>
          <p:cNvPicPr>
            <a:picLocks noChangeAspect="1"/>
          </p:cNvPicPr>
          <p:nvPr/>
        </p:nvPicPr>
        <p:blipFill>
          <a:blip r:embed="rId2"/>
          <a:stretch>
            <a:fillRect/>
          </a:stretch>
        </p:blipFill>
        <p:spPr>
          <a:xfrm>
            <a:off x="838203" y="2419346"/>
            <a:ext cx="4415290" cy="2965490"/>
          </a:xfrm>
          <a:prstGeom prst="rect">
            <a:avLst/>
          </a:prstGeom>
          <a:noFill/>
          <a:ln cap="flat">
            <a:noFill/>
          </a:ln>
        </p:spPr>
      </p:pic>
      <p:sp>
        <p:nvSpPr>
          <p:cNvPr id="4" name="Right Arrow 7">
            <a:extLst>
              <a:ext uri="{FF2B5EF4-FFF2-40B4-BE49-F238E27FC236}">
                <a16:creationId xmlns:a16="http://schemas.microsoft.com/office/drawing/2014/main" id="{29CC9D5C-E6E2-4154-AFED-BC6B95A09A3C}"/>
              </a:ext>
            </a:extLst>
          </p:cNvPr>
          <p:cNvSpPr/>
          <p:nvPr/>
        </p:nvSpPr>
        <p:spPr>
          <a:xfrm>
            <a:off x="2529212" y="3606923"/>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5" name="TextBox 8">
            <a:extLst>
              <a:ext uri="{FF2B5EF4-FFF2-40B4-BE49-F238E27FC236}">
                <a16:creationId xmlns:a16="http://schemas.microsoft.com/office/drawing/2014/main" id="{13222C93-514A-4E1D-BEC2-E00B05E43F0D}"/>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dirty="0">
                <a:uFillTx/>
                <a:latin typeface="Courier New" pitchFamily="49"/>
                <a:cs typeface="Courier New" pitchFamily="49"/>
              </a:rPr>
              <a:t>Check model for the second car in the list</a:t>
            </a:r>
          </a:p>
        </p:txBody>
      </p:sp>
      <p:pic>
        <p:nvPicPr>
          <p:cNvPr id="6" name="Picture 4">
            <a:extLst>
              <a:ext uri="{FF2B5EF4-FFF2-40B4-BE49-F238E27FC236}">
                <a16:creationId xmlns:a16="http://schemas.microsoft.com/office/drawing/2014/main" id="{5F9688BB-1364-4AE2-914F-2E94F52B6D97}"/>
              </a:ext>
            </a:extLst>
          </p:cNvPr>
          <p:cNvPicPr>
            <a:picLocks noChangeAspect="1"/>
          </p:cNvPicPr>
          <p:nvPr/>
        </p:nvPicPr>
        <p:blipFill>
          <a:blip r:embed="rId3"/>
          <a:stretch>
            <a:fillRect/>
          </a:stretch>
        </p:blipFill>
        <p:spPr>
          <a:xfrm>
            <a:off x="5765136" y="2849581"/>
            <a:ext cx="5915025" cy="2105021"/>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4032-9213-4D1B-8568-44A99F332195}"/>
              </a:ext>
            </a:extLst>
          </p:cNvPr>
          <p:cNvSpPr txBox="1">
            <a:spLocks noGrp="1"/>
          </p:cNvSpPr>
          <p:nvPr>
            <p:ph type="title"/>
          </p:nvPr>
        </p:nvSpPr>
        <p:spPr/>
        <p:txBody>
          <a:bodyPr/>
          <a:lstStyle/>
          <a:p>
            <a:pPr lvl="0"/>
            <a:r>
              <a:rPr lang="nl-NL" sz="2800" b="1" dirty="0">
                <a:latin typeface="Courier New" pitchFamily="49"/>
                <a:cs typeface="Courier New" pitchFamily="49"/>
              </a:rPr>
              <a:t>XmlPath – examples</a:t>
            </a:r>
          </a:p>
        </p:txBody>
      </p:sp>
      <p:pic>
        <p:nvPicPr>
          <p:cNvPr id="3" name="Picture 5">
            <a:extLst>
              <a:ext uri="{FF2B5EF4-FFF2-40B4-BE49-F238E27FC236}">
                <a16:creationId xmlns:a16="http://schemas.microsoft.com/office/drawing/2014/main" id="{386E0869-8A81-4B7E-88C2-D38D0CAB3628}"/>
              </a:ext>
            </a:extLst>
          </p:cNvPr>
          <p:cNvPicPr>
            <a:picLocks noChangeAspect="1"/>
          </p:cNvPicPr>
          <p:nvPr/>
        </p:nvPicPr>
        <p:blipFill>
          <a:blip r:embed="rId2"/>
          <a:stretch>
            <a:fillRect/>
          </a:stretch>
        </p:blipFill>
        <p:spPr>
          <a:xfrm>
            <a:off x="96332" y="2616253"/>
            <a:ext cx="4415290" cy="2965490"/>
          </a:xfrm>
          <a:prstGeom prst="rect">
            <a:avLst/>
          </a:prstGeom>
          <a:noFill/>
          <a:ln cap="flat">
            <a:noFill/>
          </a:ln>
        </p:spPr>
      </p:pic>
      <p:sp>
        <p:nvSpPr>
          <p:cNvPr id="4" name="TextBox 6">
            <a:extLst>
              <a:ext uri="{FF2B5EF4-FFF2-40B4-BE49-F238E27FC236}">
                <a16:creationId xmlns:a16="http://schemas.microsoft.com/office/drawing/2014/main" id="{30F5CC2B-2056-4529-8E51-4733C121AC9F}"/>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dirty="0">
                <a:uFillTx/>
                <a:latin typeface="Courier New" pitchFamily="49"/>
                <a:cs typeface="Courier New" pitchFamily="49"/>
              </a:rPr>
              <a:t>Check there’s only one car from Japan in the list</a:t>
            </a:r>
          </a:p>
        </p:txBody>
      </p:sp>
      <p:pic>
        <p:nvPicPr>
          <p:cNvPr id="5" name="Picture 3">
            <a:extLst>
              <a:ext uri="{FF2B5EF4-FFF2-40B4-BE49-F238E27FC236}">
                <a16:creationId xmlns:a16="http://schemas.microsoft.com/office/drawing/2014/main" id="{0CD5E512-AB04-4EA9-B70B-59A80A8ECB18}"/>
              </a:ext>
            </a:extLst>
          </p:cNvPr>
          <p:cNvPicPr>
            <a:picLocks noChangeAspect="1"/>
          </p:cNvPicPr>
          <p:nvPr/>
        </p:nvPicPr>
        <p:blipFill>
          <a:blip r:embed="rId3"/>
          <a:stretch>
            <a:fillRect/>
          </a:stretch>
        </p:blipFill>
        <p:spPr>
          <a:xfrm>
            <a:off x="4511613" y="3170791"/>
            <a:ext cx="7680383" cy="2028431"/>
          </a:xfrm>
          <a:prstGeom prst="rect">
            <a:avLst/>
          </a:prstGeom>
          <a:noFill/>
          <a:ln cap="flat">
            <a:noFill/>
          </a:ln>
        </p:spPr>
      </p:pic>
      <p:sp>
        <p:nvSpPr>
          <p:cNvPr id="6" name="Right Arrow 7">
            <a:extLst>
              <a:ext uri="{FF2B5EF4-FFF2-40B4-BE49-F238E27FC236}">
                <a16:creationId xmlns:a16="http://schemas.microsoft.com/office/drawing/2014/main" id="{55D77B81-F60C-4CDE-9E68-9C19F25545D1}"/>
              </a:ext>
            </a:extLst>
          </p:cNvPr>
          <p:cNvSpPr/>
          <p:nvPr/>
        </p:nvSpPr>
        <p:spPr>
          <a:xfrm rot="10799991">
            <a:off x="3961564" y="4581354"/>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8115-D6DD-4046-A3B3-76AAC5FD3D16}"/>
              </a:ext>
            </a:extLst>
          </p:cNvPr>
          <p:cNvSpPr txBox="1">
            <a:spLocks noGrp="1"/>
          </p:cNvSpPr>
          <p:nvPr>
            <p:ph type="title"/>
          </p:nvPr>
        </p:nvSpPr>
        <p:spPr/>
        <p:txBody>
          <a:bodyPr/>
          <a:lstStyle/>
          <a:p>
            <a:pPr lvl="0"/>
            <a:r>
              <a:rPr lang="nl-NL" sz="2800" b="1" dirty="0">
                <a:latin typeface="Courier New" pitchFamily="49"/>
                <a:cs typeface="Courier New" pitchFamily="49"/>
              </a:rPr>
              <a:t>XmlPath – examples</a:t>
            </a:r>
          </a:p>
        </p:txBody>
      </p:sp>
      <p:pic>
        <p:nvPicPr>
          <p:cNvPr id="3" name="Picture 5">
            <a:extLst>
              <a:ext uri="{FF2B5EF4-FFF2-40B4-BE49-F238E27FC236}">
                <a16:creationId xmlns:a16="http://schemas.microsoft.com/office/drawing/2014/main" id="{65A3ACB8-45B1-48FE-B81E-1841343E9D40}"/>
              </a:ext>
            </a:extLst>
          </p:cNvPr>
          <p:cNvPicPr>
            <a:picLocks noChangeAspect="1"/>
          </p:cNvPicPr>
          <p:nvPr/>
        </p:nvPicPr>
        <p:blipFill>
          <a:blip r:embed="rId2"/>
          <a:stretch>
            <a:fillRect/>
          </a:stretch>
        </p:blipFill>
        <p:spPr>
          <a:xfrm>
            <a:off x="96332" y="2616253"/>
            <a:ext cx="4415290" cy="2965490"/>
          </a:xfrm>
          <a:prstGeom prst="rect">
            <a:avLst/>
          </a:prstGeom>
          <a:noFill/>
          <a:ln cap="flat">
            <a:noFill/>
          </a:ln>
        </p:spPr>
      </p:pic>
      <p:sp>
        <p:nvSpPr>
          <p:cNvPr id="4" name="TextBox 6">
            <a:extLst>
              <a:ext uri="{FF2B5EF4-FFF2-40B4-BE49-F238E27FC236}">
                <a16:creationId xmlns:a16="http://schemas.microsoft.com/office/drawing/2014/main" id="{51B91F94-981F-4AA1-B30A-76FBA583BB8A}"/>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dirty="0">
                <a:uFillTx/>
                <a:latin typeface="Courier New" pitchFamily="49"/>
                <a:cs typeface="Courier New" pitchFamily="49"/>
              </a:rPr>
              <a:t>Check there are two cars in the list whose make starts with ‘A’</a:t>
            </a:r>
          </a:p>
        </p:txBody>
      </p:sp>
      <p:sp>
        <p:nvSpPr>
          <p:cNvPr id="5" name="Right Arrow 7">
            <a:extLst>
              <a:ext uri="{FF2B5EF4-FFF2-40B4-BE49-F238E27FC236}">
                <a16:creationId xmlns:a16="http://schemas.microsoft.com/office/drawing/2014/main" id="{35A0F0FB-101E-4C51-8468-C6618E25234A}"/>
              </a:ext>
            </a:extLst>
          </p:cNvPr>
          <p:cNvSpPr/>
          <p:nvPr/>
        </p:nvSpPr>
        <p:spPr>
          <a:xfrm rot="10799991">
            <a:off x="3029909" y="3804983"/>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6" name="Right Arrow 8">
            <a:extLst>
              <a:ext uri="{FF2B5EF4-FFF2-40B4-BE49-F238E27FC236}">
                <a16:creationId xmlns:a16="http://schemas.microsoft.com/office/drawing/2014/main" id="{A19B9C7D-C62B-4AC6-8A04-AAE55056D63E}"/>
              </a:ext>
            </a:extLst>
          </p:cNvPr>
          <p:cNvSpPr/>
          <p:nvPr/>
        </p:nvSpPr>
        <p:spPr>
          <a:xfrm rot="10799991">
            <a:off x="2837254" y="3005267"/>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pic>
        <p:nvPicPr>
          <p:cNvPr id="7" name="Picture 2">
            <a:extLst>
              <a:ext uri="{FF2B5EF4-FFF2-40B4-BE49-F238E27FC236}">
                <a16:creationId xmlns:a16="http://schemas.microsoft.com/office/drawing/2014/main" id="{A4CAA461-D20F-4C1E-91E4-1E712A2BDD3D}"/>
              </a:ext>
            </a:extLst>
          </p:cNvPr>
          <p:cNvPicPr>
            <a:picLocks noChangeAspect="1"/>
          </p:cNvPicPr>
          <p:nvPr/>
        </p:nvPicPr>
        <p:blipFill>
          <a:blip r:embed="rId3"/>
          <a:stretch>
            <a:fillRect/>
          </a:stretch>
        </p:blipFill>
        <p:spPr>
          <a:xfrm>
            <a:off x="4736436" y="3060780"/>
            <a:ext cx="6943725" cy="2076446"/>
          </a:xfrm>
          <a:prstGeom prst="rect">
            <a:avLst/>
          </a:prstGeom>
          <a:noFill/>
          <a:ln cap="flat">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8611-28F4-4AB8-85C1-A8929B703A11}"/>
              </a:ext>
            </a:extLst>
          </p:cNvPr>
          <p:cNvSpPr txBox="1">
            <a:spLocks noGrp="1"/>
          </p:cNvSpPr>
          <p:nvPr>
            <p:ph type="title"/>
          </p:nvPr>
        </p:nvSpPr>
        <p:spPr/>
        <p:txBody>
          <a:bodyPr/>
          <a:lstStyle/>
          <a:p>
            <a:pPr lvl="0"/>
            <a:r>
              <a:rPr lang="nl-NL" sz="2800" b="1" dirty="0">
                <a:latin typeface="Courier New" pitchFamily="49"/>
                <a:cs typeface="Courier New" pitchFamily="49"/>
              </a:rPr>
              <a:t>(De-)serialization of POJOs</a:t>
            </a:r>
          </a:p>
        </p:txBody>
      </p:sp>
      <p:sp>
        <p:nvSpPr>
          <p:cNvPr id="3" name="Content Placeholder 2">
            <a:extLst>
              <a:ext uri="{FF2B5EF4-FFF2-40B4-BE49-F238E27FC236}">
                <a16:creationId xmlns:a16="http://schemas.microsoft.com/office/drawing/2014/main" id="{07E4A852-6104-45E5-A676-5FE22EF09FC6}"/>
              </a:ext>
            </a:extLst>
          </p:cNvPr>
          <p:cNvSpPr txBox="1">
            <a:spLocks noGrp="1"/>
          </p:cNvSpPr>
          <p:nvPr>
            <p:ph idx="1"/>
          </p:nvPr>
        </p:nvSpPr>
        <p:spPr/>
        <p:txBody>
          <a:bodyPr/>
          <a:lstStyle/>
          <a:p>
            <a:pPr lvl="0">
              <a:buFont typeface="Courier New" pitchFamily="49"/>
              <a:buChar char="_"/>
            </a:pPr>
            <a:r>
              <a:rPr lang="nl-NL" sz="1800" dirty="0">
                <a:latin typeface="Courier New" pitchFamily="49"/>
                <a:cs typeface="Courier New" pitchFamily="49"/>
              </a:rPr>
              <a:t>REST Assured is able to convert POJO instances directly to XML or JSON (and back)</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Useful when dealing with test data objects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Requires additional libraries on the classpath</a:t>
            </a:r>
          </a:p>
          <a:p>
            <a:pPr lvl="1">
              <a:buFont typeface="Courier New" pitchFamily="49"/>
              <a:buChar char="_"/>
            </a:pPr>
            <a:r>
              <a:rPr lang="nl-NL" sz="1800" dirty="0">
                <a:latin typeface="Courier New" pitchFamily="49"/>
                <a:cs typeface="Courier New" pitchFamily="49"/>
              </a:rPr>
              <a:t>Jackson or Gson for JSON</a:t>
            </a:r>
          </a:p>
          <a:p>
            <a:pPr lvl="1">
              <a:buFont typeface="Courier New" pitchFamily="49"/>
              <a:buChar char="_"/>
            </a:pPr>
            <a:r>
              <a:rPr lang="nl-NL" sz="1800" dirty="0">
                <a:latin typeface="Courier New" pitchFamily="49"/>
                <a:cs typeface="Courier New" pitchFamily="49"/>
              </a:rPr>
              <a:t>JAXB for XML</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5" name="Afbeelding 4">
            <a:extLst>
              <a:ext uri="{FF2B5EF4-FFF2-40B4-BE49-F238E27FC236}">
                <a16:creationId xmlns:a16="http://schemas.microsoft.com/office/drawing/2014/main" id="{99693472-BF1D-4087-B96F-8F109BA7C37A}"/>
              </a:ext>
            </a:extLst>
          </p:cNvPr>
          <p:cNvPicPr>
            <a:picLocks noChangeAspect="1"/>
          </p:cNvPicPr>
          <p:nvPr/>
        </p:nvPicPr>
        <p:blipFill>
          <a:blip r:embed="rId2"/>
          <a:stretch>
            <a:fillRect/>
          </a:stretch>
        </p:blipFill>
        <p:spPr>
          <a:xfrm>
            <a:off x="6205398" y="4187407"/>
            <a:ext cx="5210175" cy="14573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5FE6-0550-43A2-9B4C-13A78AA17AFB}"/>
              </a:ext>
            </a:extLst>
          </p:cNvPr>
          <p:cNvSpPr txBox="1">
            <a:spLocks noGrp="1"/>
          </p:cNvSpPr>
          <p:nvPr>
            <p:ph type="title"/>
          </p:nvPr>
        </p:nvSpPr>
        <p:spPr/>
        <p:txBody>
          <a:bodyPr/>
          <a:lstStyle/>
          <a:p>
            <a:pPr lvl="0"/>
            <a:r>
              <a:rPr lang="nl-NL" sz="2800" b="1" dirty="0">
                <a:latin typeface="Courier New" pitchFamily="49"/>
                <a:cs typeface="Courier New" pitchFamily="49"/>
              </a:rPr>
              <a:t>Example: Serialization</a:t>
            </a:r>
          </a:p>
        </p:txBody>
      </p:sp>
      <p:sp>
        <p:nvSpPr>
          <p:cNvPr id="3" name="Content Placeholder 2">
            <a:extLst>
              <a:ext uri="{FF2B5EF4-FFF2-40B4-BE49-F238E27FC236}">
                <a16:creationId xmlns:a16="http://schemas.microsoft.com/office/drawing/2014/main" id="{4443C4EF-5EB3-44EE-9D4D-2A83A2C28728}"/>
              </a:ext>
            </a:extLst>
          </p:cNvPr>
          <p:cNvSpPr txBox="1">
            <a:spLocks noGrp="1"/>
          </p:cNvSpPr>
          <p:nvPr>
            <p:ph idx="1"/>
          </p:nvPr>
        </p:nvSpPr>
        <p:spPr/>
        <p:txBody>
          <a:bodyPr/>
          <a:lstStyle/>
          <a:p>
            <a:pPr lvl="0">
              <a:buFont typeface="Courier New" pitchFamily="49"/>
              <a:buChar char="_"/>
            </a:pPr>
            <a:r>
              <a:rPr lang="nl-NL" sz="1800" dirty="0">
                <a:latin typeface="Courier New" pitchFamily="49"/>
                <a:cs typeface="Courier New" pitchFamily="49"/>
              </a:rPr>
              <a:t>POJO representing an address</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4" name="Picture 4">
            <a:extLst>
              <a:ext uri="{FF2B5EF4-FFF2-40B4-BE49-F238E27FC236}">
                <a16:creationId xmlns:a16="http://schemas.microsoft.com/office/drawing/2014/main" id="{297DF92A-1817-47F1-BFDD-D3FE78E0368F}"/>
              </a:ext>
            </a:extLst>
          </p:cNvPr>
          <p:cNvPicPr>
            <a:picLocks noChangeAspect="1"/>
          </p:cNvPicPr>
          <p:nvPr/>
        </p:nvPicPr>
        <p:blipFill>
          <a:blip r:embed="rId2"/>
          <a:stretch>
            <a:fillRect/>
          </a:stretch>
        </p:blipFill>
        <p:spPr>
          <a:xfrm>
            <a:off x="2343152" y="2081973"/>
            <a:ext cx="7505696" cy="371474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5156-DD4C-4A0F-B83E-8AA26921E326}"/>
              </a:ext>
            </a:extLst>
          </p:cNvPr>
          <p:cNvSpPr txBox="1">
            <a:spLocks noGrp="1"/>
          </p:cNvSpPr>
          <p:nvPr>
            <p:ph type="title"/>
          </p:nvPr>
        </p:nvSpPr>
        <p:spPr/>
        <p:txBody>
          <a:bodyPr/>
          <a:lstStyle/>
          <a:p>
            <a:pPr lvl="0"/>
            <a:r>
              <a:rPr lang="nl-NL" sz="2800" b="1" dirty="0">
                <a:latin typeface="Courier New" pitchFamily="49"/>
                <a:cs typeface="Courier New" pitchFamily="49"/>
              </a:rPr>
              <a:t>Example: Serialization</a:t>
            </a:r>
          </a:p>
        </p:txBody>
      </p:sp>
      <p:sp>
        <p:nvSpPr>
          <p:cNvPr id="3" name="Content Placeholder 2">
            <a:extLst>
              <a:ext uri="{FF2B5EF4-FFF2-40B4-BE49-F238E27FC236}">
                <a16:creationId xmlns:a16="http://schemas.microsoft.com/office/drawing/2014/main" id="{55DBAAAF-2768-41B6-9BCE-C3CCBA994908}"/>
              </a:ext>
            </a:extLst>
          </p:cNvPr>
          <p:cNvSpPr txBox="1">
            <a:spLocks noGrp="1"/>
          </p:cNvSpPr>
          <p:nvPr>
            <p:ph idx="1"/>
          </p:nvPr>
        </p:nvSpPr>
        <p:spPr/>
        <p:txBody>
          <a:bodyPr/>
          <a:lstStyle/>
          <a:p>
            <a:pPr lvl="0">
              <a:buFont typeface="Courier New" pitchFamily="49"/>
              <a:buChar char="_"/>
            </a:pPr>
            <a:r>
              <a:rPr lang="nl-NL" sz="1800" dirty="0">
                <a:latin typeface="Courier New" pitchFamily="49"/>
                <a:cs typeface="Courier New" pitchFamily="49"/>
              </a:rPr>
              <a:t>Instantiating it in a test and sending it as a request body for a POST method:</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4" name="Picture 4">
            <a:extLst>
              <a:ext uri="{FF2B5EF4-FFF2-40B4-BE49-F238E27FC236}">
                <a16:creationId xmlns:a16="http://schemas.microsoft.com/office/drawing/2014/main" id="{AE866CC6-78F1-406E-9693-E76A974B64AB}"/>
              </a:ext>
            </a:extLst>
          </p:cNvPr>
          <p:cNvPicPr>
            <a:picLocks noChangeAspect="1"/>
          </p:cNvPicPr>
          <p:nvPr/>
        </p:nvPicPr>
        <p:blipFill>
          <a:blip r:embed="rId2"/>
          <a:stretch>
            <a:fillRect/>
          </a:stretch>
        </p:blipFill>
        <p:spPr>
          <a:xfrm>
            <a:off x="4216672" y="5419733"/>
            <a:ext cx="6991346" cy="504821"/>
          </a:xfrm>
          <a:prstGeom prst="rect">
            <a:avLst/>
          </a:prstGeom>
          <a:noFill/>
          <a:ln cap="flat">
            <a:noFill/>
          </a:ln>
        </p:spPr>
      </p:pic>
      <p:pic>
        <p:nvPicPr>
          <p:cNvPr id="5" name="Picture 5">
            <a:extLst>
              <a:ext uri="{FF2B5EF4-FFF2-40B4-BE49-F238E27FC236}">
                <a16:creationId xmlns:a16="http://schemas.microsoft.com/office/drawing/2014/main" id="{0F3095AF-E033-4418-9152-CC69B3CF68DF}"/>
              </a:ext>
            </a:extLst>
          </p:cNvPr>
          <p:cNvPicPr>
            <a:picLocks noChangeAspect="1"/>
          </p:cNvPicPr>
          <p:nvPr/>
        </p:nvPicPr>
        <p:blipFill>
          <a:blip r:embed="rId3"/>
          <a:stretch>
            <a:fillRect/>
          </a:stretch>
        </p:blipFill>
        <p:spPr>
          <a:xfrm>
            <a:off x="732185" y="2319867"/>
            <a:ext cx="9420221" cy="2724153"/>
          </a:xfrm>
          <a:prstGeom prst="rect">
            <a:avLst/>
          </a:prstGeom>
          <a:noFill/>
          <a:ln cap="flat">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E199-D381-4902-BF17-321E866ED285}"/>
              </a:ext>
            </a:extLst>
          </p:cNvPr>
          <p:cNvSpPr txBox="1">
            <a:spLocks noGrp="1"/>
          </p:cNvSpPr>
          <p:nvPr>
            <p:ph type="title"/>
          </p:nvPr>
        </p:nvSpPr>
        <p:spPr/>
        <p:txBody>
          <a:bodyPr/>
          <a:lstStyle/>
          <a:p>
            <a:pPr lvl="0"/>
            <a:r>
              <a:rPr lang="nl-NL" sz="2800" b="1" dirty="0">
                <a:latin typeface="Courier New" pitchFamily="49"/>
                <a:cs typeface="Courier New" pitchFamily="49"/>
              </a:rPr>
              <a:t>Example: Deserialization</a:t>
            </a:r>
          </a:p>
        </p:txBody>
      </p:sp>
      <p:sp>
        <p:nvSpPr>
          <p:cNvPr id="3" name="Content Placeholder 2">
            <a:extLst>
              <a:ext uri="{FF2B5EF4-FFF2-40B4-BE49-F238E27FC236}">
                <a16:creationId xmlns:a16="http://schemas.microsoft.com/office/drawing/2014/main" id="{A1D12823-DB19-48E0-9390-C5009B594EF1}"/>
              </a:ext>
            </a:extLst>
          </p:cNvPr>
          <p:cNvSpPr txBox="1">
            <a:spLocks noGrp="1"/>
          </p:cNvSpPr>
          <p:nvPr>
            <p:ph idx="1"/>
          </p:nvPr>
        </p:nvSpPr>
        <p:spPr/>
        <p:txBody>
          <a:bodyPr/>
          <a:lstStyle/>
          <a:p>
            <a:pPr lvl="0">
              <a:buFont typeface="Courier New" pitchFamily="49"/>
              <a:buChar char="_"/>
            </a:pPr>
            <a:r>
              <a:rPr lang="nl-NL" sz="1800" dirty="0">
                <a:latin typeface="Courier New" pitchFamily="49"/>
                <a:cs typeface="Courier New" pitchFamily="49"/>
              </a:rPr>
              <a:t>We can also convert a JSON (or XML) body back to an instance of a POJO</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r>
              <a:rPr lang="nl-NL" sz="1800" dirty="0">
                <a:latin typeface="Courier New" pitchFamily="49"/>
                <a:cs typeface="Courier New" pitchFamily="49"/>
              </a:rPr>
              <a:t>After that, we can do some verifications on it:</a:t>
            </a: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a:p>
            <a:pPr lvl="0">
              <a:buFont typeface="Courier New" pitchFamily="49"/>
              <a:buChar char="_"/>
            </a:pPr>
            <a:endParaRPr lang="nl-NL" sz="1800" dirty="0">
              <a:latin typeface="Courier New" pitchFamily="49"/>
              <a:cs typeface="Courier New" pitchFamily="49"/>
            </a:endParaRPr>
          </a:p>
        </p:txBody>
      </p:sp>
      <p:pic>
        <p:nvPicPr>
          <p:cNvPr id="4" name="Picture 5">
            <a:extLst>
              <a:ext uri="{FF2B5EF4-FFF2-40B4-BE49-F238E27FC236}">
                <a16:creationId xmlns:a16="http://schemas.microsoft.com/office/drawing/2014/main" id="{993F70A4-E612-4CD9-95B0-41CF712B6E0B}"/>
              </a:ext>
            </a:extLst>
          </p:cNvPr>
          <p:cNvPicPr>
            <a:picLocks noChangeAspect="1"/>
          </p:cNvPicPr>
          <p:nvPr/>
        </p:nvPicPr>
        <p:blipFill>
          <a:blip r:embed="rId2"/>
          <a:stretch>
            <a:fillRect/>
          </a:stretch>
        </p:blipFill>
        <p:spPr>
          <a:xfrm>
            <a:off x="2943227" y="3073643"/>
            <a:ext cx="6305546" cy="2495553"/>
          </a:xfrm>
          <a:prstGeom prst="rect">
            <a:avLst/>
          </a:prstGeom>
          <a:noFill/>
          <a:ln cap="flat">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ABCD-04B7-4459-9302-ABD4382D43F6}"/>
              </a:ext>
            </a:extLst>
          </p:cNvPr>
          <p:cNvSpPr>
            <a:spLocks noGrp="1"/>
          </p:cNvSpPr>
          <p:nvPr>
            <p:ph type="title"/>
          </p:nvPr>
        </p:nvSpPr>
        <p:spPr/>
        <p:txBody>
          <a:bodyPr/>
          <a:lstStyle/>
          <a:p>
            <a:r>
              <a:rPr lang="en-US" sz="4000" b="1" dirty="0">
                <a:latin typeface="Courier New" panose="02070309020205020404" pitchFamily="49" charset="0"/>
                <a:cs typeface="Courier New" panose="02070309020205020404" pitchFamily="49" charset="0"/>
              </a:rPr>
              <a:t>Practice</a:t>
            </a:r>
          </a:p>
        </p:txBody>
      </p:sp>
      <p:sp>
        <p:nvSpPr>
          <p:cNvPr id="3" name="Content Placeholder 2">
            <a:extLst>
              <a:ext uri="{FF2B5EF4-FFF2-40B4-BE49-F238E27FC236}">
                <a16:creationId xmlns:a16="http://schemas.microsoft.com/office/drawing/2014/main" id="{A12A5E8E-E45D-485B-819B-70B1A2A3BA2D}"/>
              </a:ext>
            </a:extLst>
          </p:cNvPr>
          <p:cNvSpPr>
            <a:spLocks noGrp="1"/>
          </p:cNvSpPr>
          <p:nvPr>
            <p:ph idx="1"/>
          </p:nvPr>
        </p:nvSpPr>
        <p:spPr>
          <a:xfrm>
            <a:off x="478367" y="1164166"/>
            <a:ext cx="11235265" cy="5077608"/>
          </a:xfrm>
        </p:spPr>
        <p:txBody>
          <a:bodyPr/>
          <a:lstStyle/>
          <a:p>
            <a:pPr marL="0" indent="0">
              <a:buNone/>
            </a:pPr>
            <a:r>
              <a:rPr lang="en-US" sz="2800" b="1" dirty="0">
                <a:hlinkClick r:id="rId2"/>
              </a:rPr>
              <a:t>https://petstore.swagger.io/v2/pet/12345</a:t>
            </a:r>
            <a:endParaRPr lang="en-US" sz="2800" b="1" dirty="0"/>
          </a:p>
          <a:p>
            <a:pPr marL="0" indent="0">
              <a:buNone/>
            </a:pPr>
            <a:endParaRPr lang="en-US" sz="4000" dirty="0">
              <a:latin typeface="Aldhabi" panose="01000000000000000000" pitchFamily="2" charset="-78"/>
              <a:cs typeface="Aldhabi" panose="01000000000000000000" pitchFamily="2" charset="-78"/>
            </a:endParaRPr>
          </a:p>
          <a:p>
            <a:pPr marL="0" indent="0">
              <a:buNone/>
            </a:pPr>
            <a:r>
              <a:rPr lang="en-US" sz="4000" dirty="0">
                <a:latin typeface="Aldhabi" panose="01000000000000000000" pitchFamily="2" charset="-78"/>
                <a:cs typeface="Aldhabi" panose="01000000000000000000" pitchFamily="2" charset="-78"/>
              </a:rPr>
              <a:t>Validate the below from API response:</a:t>
            </a:r>
          </a:p>
          <a:p>
            <a:endParaRPr lang="en-US" sz="4000" dirty="0">
              <a:latin typeface="Aldhabi" panose="01000000000000000000" pitchFamily="2" charset="-78"/>
              <a:cs typeface="Aldhabi" panose="01000000000000000000" pitchFamily="2" charset="-78"/>
            </a:endParaRPr>
          </a:p>
          <a:p>
            <a:pPr>
              <a:lnSpc>
                <a:spcPct val="100000"/>
              </a:lnSpc>
            </a:pPr>
            <a:r>
              <a:rPr lang="en-US" sz="4000" dirty="0">
                <a:latin typeface="Aldhabi" panose="01000000000000000000" pitchFamily="2" charset="-78"/>
                <a:cs typeface="Aldhabi" panose="01000000000000000000" pitchFamily="2" charset="-78"/>
              </a:rPr>
              <a:t>That the status code is equal to ‘200’</a:t>
            </a:r>
          </a:p>
          <a:p>
            <a:pPr>
              <a:lnSpc>
                <a:spcPct val="100000"/>
              </a:lnSpc>
            </a:pPr>
            <a:r>
              <a:rPr lang="en-US" sz="4000" dirty="0">
                <a:latin typeface="Aldhabi" panose="01000000000000000000" pitchFamily="2" charset="-78"/>
                <a:cs typeface="Aldhabi" panose="01000000000000000000" pitchFamily="2" charset="-78"/>
              </a:rPr>
              <a:t>That the content type is ‘application/json’</a:t>
            </a:r>
          </a:p>
          <a:p>
            <a:pPr>
              <a:lnSpc>
                <a:spcPct val="100000"/>
              </a:lnSpc>
            </a:pPr>
            <a:r>
              <a:rPr lang="en-US" sz="4000" dirty="0">
                <a:latin typeface="Aldhabi" panose="01000000000000000000" pitchFamily="2" charset="-78"/>
                <a:cs typeface="Aldhabi" panose="01000000000000000000" pitchFamily="2" charset="-78"/>
              </a:rPr>
              <a:t>That if the pet is a ‘dog’</a:t>
            </a:r>
          </a:p>
          <a:p>
            <a:pPr>
              <a:lnSpc>
                <a:spcPct val="100000"/>
              </a:lnSpc>
            </a:pPr>
            <a:r>
              <a:rPr lang="en-US" sz="4000" dirty="0">
                <a:latin typeface="Aldhabi" panose="01000000000000000000" pitchFamily="2" charset="-78"/>
                <a:cs typeface="Aldhabi" panose="01000000000000000000" pitchFamily="2" charset="-78"/>
              </a:rPr>
              <a:t>That its name is ‘</a:t>
            </a:r>
            <a:r>
              <a:rPr lang="en-US" sz="4000" dirty="0" err="1">
                <a:latin typeface="Aldhabi" panose="01000000000000000000" pitchFamily="2" charset="-78"/>
                <a:cs typeface="Aldhabi" panose="01000000000000000000" pitchFamily="2" charset="-78"/>
              </a:rPr>
              <a:t>snoopie</a:t>
            </a:r>
            <a:r>
              <a:rPr lang="en-US" sz="4000" dirty="0">
                <a:latin typeface="Aldhabi" panose="01000000000000000000" pitchFamily="2" charset="-78"/>
                <a:cs typeface="Aldhabi" panose="01000000000000000000" pitchFamily="2" charset="-78"/>
              </a:rPr>
              <a:t>’</a:t>
            </a:r>
          </a:p>
          <a:p>
            <a:pPr>
              <a:lnSpc>
                <a:spcPct val="100000"/>
              </a:lnSpc>
            </a:pPr>
            <a:r>
              <a:rPr lang="en-US" sz="4000" dirty="0">
                <a:latin typeface="Aldhabi" panose="01000000000000000000" pitchFamily="2" charset="-78"/>
                <a:cs typeface="Aldhabi" panose="01000000000000000000" pitchFamily="2" charset="-78"/>
              </a:rPr>
              <a:t>That its current status is ‘pending’</a:t>
            </a:r>
          </a:p>
        </p:txBody>
      </p:sp>
    </p:spTree>
    <p:extLst>
      <p:ext uri="{BB962C8B-B14F-4D97-AF65-F5344CB8AC3E}">
        <p14:creationId xmlns:p14="http://schemas.microsoft.com/office/powerpoint/2010/main" val="2770963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7250855-D2B9-4E40-BA18-F81256AA6EC2}"/>
              </a:ext>
            </a:extLst>
          </p:cNvPr>
          <p:cNvSpPr>
            <a:spLocks noGrp="1"/>
          </p:cNvSpPr>
          <p:nvPr>
            <p:ph type="body" sz="quarter" idx="10"/>
          </p:nvPr>
        </p:nvSpPr>
        <p:spPr>
          <a:xfrm>
            <a:off x="0" y="0"/>
            <a:ext cx="12192000" cy="932688"/>
          </a:xfrm>
        </p:spPr>
        <p:txBody>
          <a:bodyPr/>
          <a:lstStyle/>
          <a:p>
            <a:r>
              <a:rPr lang="en-US" dirty="0"/>
              <a:t>Client – Server Architecture</a:t>
            </a:r>
          </a:p>
        </p:txBody>
      </p:sp>
      <p:pic>
        <p:nvPicPr>
          <p:cNvPr id="6" name="Picture 2" descr="Communication Protocol between Client and Server">
            <a:extLst>
              <a:ext uri="{FF2B5EF4-FFF2-40B4-BE49-F238E27FC236}">
                <a16:creationId xmlns:a16="http://schemas.microsoft.com/office/drawing/2014/main" id="{C331F7EF-92C1-4735-9B2A-182E1B0C4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798" y="1086012"/>
            <a:ext cx="7930403" cy="528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192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ABCD-04B7-4459-9302-ABD4382D43F6}"/>
              </a:ext>
            </a:extLst>
          </p:cNvPr>
          <p:cNvSpPr>
            <a:spLocks noGrp="1"/>
          </p:cNvSpPr>
          <p:nvPr>
            <p:ph type="title"/>
          </p:nvPr>
        </p:nvSpPr>
        <p:spPr/>
        <p:txBody>
          <a:bodyPr/>
          <a:lstStyle/>
          <a:p>
            <a:r>
              <a:rPr lang="en-US" sz="4000" b="1" dirty="0">
                <a:latin typeface="Courier New" panose="02070309020205020404" pitchFamily="49" charset="0"/>
                <a:cs typeface="Courier New" panose="02070309020205020404" pitchFamily="49" charset="0"/>
              </a:rPr>
              <a:t>Practice</a:t>
            </a:r>
          </a:p>
        </p:txBody>
      </p:sp>
      <p:sp>
        <p:nvSpPr>
          <p:cNvPr id="3" name="Content Placeholder 2">
            <a:extLst>
              <a:ext uri="{FF2B5EF4-FFF2-40B4-BE49-F238E27FC236}">
                <a16:creationId xmlns:a16="http://schemas.microsoft.com/office/drawing/2014/main" id="{A12A5E8E-E45D-485B-819B-70B1A2A3BA2D}"/>
              </a:ext>
            </a:extLst>
          </p:cNvPr>
          <p:cNvSpPr>
            <a:spLocks noGrp="1"/>
          </p:cNvSpPr>
          <p:nvPr>
            <p:ph idx="1"/>
          </p:nvPr>
        </p:nvSpPr>
        <p:spPr>
          <a:xfrm>
            <a:off x="478367" y="1164166"/>
            <a:ext cx="11235265" cy="4529667"/>
          </a:xfrm>
        </p:spPr>
        <p:txBody>
          <a:bodyPr/>
          <a:lstStyle/>
          <a:p>
            <a:pPr marL="0" indent="0">
              <a:buNone/>
            </a:pPr>
            <a:r>
              <a:rPr lang="en-US" sz="2800" b="1" dirty="0">
                <a:hlinkClick r:id="rId2"/>
              </a:rPr>
              <a:t>https://jsonplaceholder.typicode.com/users</a:t>
            </a:r>
            <a:endParaRPr lang="en-US" sz="2800" b="1" dirty="0"/>
          </a:p>
          <a:p>
            <a:pPr marL="0" indent="0">
              <a:buNone/>
            </a:pPr>
            <a:endParaRPr lang="en-US" sz="4000" dirty="0">
              <a:latin typeface="Aldhabi" panose="01000000000000000000" pitchFamily="2" charset="-78"/>
              <a:cs typeface="Aldhabi" panose="01000000000000000000" pitchFamily="2" charset="-78"/>
            </a:endParaRPr>
          </a:p>
          <a:p>
            <a:pPr marL="0" indent="0">
              <a:buNone/>
            </a:pPr>
            <a:r>
              <a:rPr lang="en-US" sz="4000" dirty="0">
                <a:latin typeface="Aldhabi" panose="01000000000000000000" pitchFamily="2" charset="-78"/>
                <a:cs typeface="Aldhabi" panose="01000000000000000000" pitchFamily="2" charset="-78"/>
              </a:rPr>
              <a:t>Validate the below from API response:</a:t>
            </a:r>
          </a:p>
          <a:p>
            <a:endParaRPr lang="en-US" sz="4000" dirty="0">
              <a:latin typeface="Aldhabi" panose="01000000000000000000" pitchFamily="2" charset="-78"/>
              <a:cs typeface="Aldhabi" panose="01000000000000000000" pitchFamily="2" charset="-78"/>
            </a:endParaRPr>
          </a:p>
          <a:p>
            <a:pPr>
              <a:lnSpc>
                <a:spcPct val="100000"/>
              </a:lnSpc>
            </a:pPr>
            <a:r>
              <a:rPr lang="en-US" sz="4000" dirty="0">
                <a:latin typeface="Aldhabi" panose="01000000000000000000" pitchFamily="2" charset="-78"/>
                <a:cs typeface="Aldhabi" panose="01000000000000000000" pitchFamily="2" charset="-78"/>
              </a:rPr>
              <a:t>That the status code is equal to ‘200’</a:t>
            </a:r>
          </a:p>
          <a:p>
            <a:pPr>
              <a:lnSpc>
                <a:spcPct val="100000"/>
              </a:lnSpc>
            </a:pPr>
            <a:r>
              <a:rPr lang="en-US" sz="4000" dirty="0">
                <a:latin typeface="Aldhabi" panose="01000000000000000000" pitchFamily="2" charset="-78"/>
                <a:cs typeface="Aldhabi" panose="01000000000000000000" pitchFamily="2" charset="-78"/>
              </a:rPr>
              <a:t>That there more than ‘3’ users in the list</a:t>
            </a:r>
          </a:p>
          <a:p>
            <a:pPr>
              <a:lnSpc>
                <a:spcPct val="100000"/>
              </a:lnSpc>
            </a:pPr>
            <a:r>
              <a:rPr lang="en-US" sz="4000" dirty="0">
                <a:latin typeface="Aldhabi" panose="01000000000000000000" pitchFamily="2" charset="-78"/>
                <a:cs typeface="Aldhabi" panose="01000000000000000000" pitchFamily="2" charset="-78"/>
              </a:rPr>
              <a:t>That one of the users has a name of “Ervin Howell”</a:t>
            </a:r>
          </a:p>
        </p:txBody>
      </p:sp>
    </p:spTree>
    <p:extLst>
      <p:ext uri="{BB962C8B-B14F-4D97-AF65-F5344CB8AC3E}">
        <p14:creationId xmlns:p14="http://schemas.microsoft.com/office/powerpoint/2010/main" val="38523224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3EA3-35B6-4921-A243-D1347459E367}"/>
              </a:ext>
            </a:extLst>
          </p:cNvPr>
          <p:cNvSpPr txBox="1">
            <a:spLocks noGrp="1"/>
          </p:cNvSpPr>
          <p:nvPr>
            <p:ph type="title"/>
          </p:nvPr>
        </p:nvSpPr>
        <p:spPr/>
        <p:txBody>
          <a:bodyPr/>
          <a:lstStyle/>
          <a:p>
            <a:pPr lvl="0"/>
            <a:r>
              <a:rPr lang="nl-NL" sz="2800" b="1" dirty="0">
                <a:latin typeface="Courier New" pitchFamily="49"/>
                <a:cs typeface="Courier New" pitchFamily="49"/>
              </a:rPr>
              <a:t>Questions</a:t>
            </a:r>
          </a:p>
        </p:txBody>
      </p:sp>
      <p:sp>
        <p:nvSpPr>
          <p:cNvPr id="3" name="Content Placeholder 2">
            <a:extLst>
              <a:ext uri="{FF2B5EF4-FFF2-40B4-BE49-F238E27FC236}">
                <a16:creationId xmlns:a16="http://schemas.microsoft.com/office/drawing/2014/main" id="{55568036-DA7E-4D10-B37C-1B11EE7AE419}"/>
              </a:ext>
            </a:extLst>
          </p:cNvPr>
          <p:cNvSpPr txBox="1">
            <a:spLocks noGrp="1"/>
          </p:cNvSpPr>
          <p:nvPr>
            <p:ph idx="1"/>
          </p:nvPr>
        </p:nvSpPr>
        <p:spPr/>
        <p:txBody>
          <a:bodyPr/>
          <a:lstStyle/>
          <a:p>
            <a:pPr marL="0" lvl="0" indent="0" algn="ctr">
              <a:buNone/>
            </a:pPr>
            <a:endParaRPr lang="nl-NL" sz="28800" dirty="0">
              <a:latin typeface="Courier New" pitchFamily="49"/>
              <a:cs typeface="Courier New" pitchFamily="49"/>
            </a:endParaRPr>
          </a:p>
          <a:p>
            <a:pPr marL="0" lvl="0" indent="0" algn="ctr">
              <a:buNone/>
            </a:pPr>
            <a:endParaRPr lang="nl-NL" sz="28800" dirty="0">
              <a:latin typeface="Courier New" pitchFamily="49"/>
              <a:cs typeface="Courier New" pitchFamily="49"/>
            </a:endParaRPr>
          </a:p>
          <a:p>
            <a:pPr marL="0" lvl="0" indent="0" algn="ctr">
              <a:buNone/>
            </a:pPr>
            <a:endParaRPr lang="nl-NL" sz="28800" dirty="0">
              <a:latin typeface="Courier New" pitchFamily="49"/>
              <a:cs typeface="Courier New" pitchFamily="49"/>
            </a:endParaRPr>
          </a:p>
          <a:p>
            <a:pPr marL="0" lvl="0" indent="0" algn="ctr">
              <a:buNone/>
            </a:pPr>
            <a:endParaRPr lang="nl-NL" sz="28800" dirty="0">
              <a:latin typeface="Courier New" pitchFamily="49"/>
              <a:cs typeface="Courier New" pitchFamily="49"/>
            </a:endParaRPr>
          </a:p>
          <a:p>
            <a:pPr marL="0" lvl="0" indent="0" algn="ctr">
              <a:buNone/>
            </a:pPr>
            <a:endParaRPr lang="nl-NL" sz="28800" dirty="0">
              <a:latin typeface="Courier New" pitchFamily="49"/>
              <a:cs typeface="Courier New" pitchFamily="49"/>
            </a:endParaRPr>
          </a:p>
          <a:p>
            <a:pPr marL="0" lvl="0" indent="0" algn="ctr">
              <a:buNone/>
            </a:pPr>
            <a:endParaRPr lang="nl-NL" sz="28800" dirty="0">
              <a:latin typeface="Courier New" pitchFamily="49"/>
              <a:cs typeface="Courier New" pitchFamily="49"/>
            </a:endParaRPr>
          </a:p>
          <a:p>
            <a:pPr marL="0" lvl="0" indent="0" algn="ctr">
              <a:buNone/>
            </a:pPr>
            <a:endParaRPr lang="nl-NL" sz="28800" dirty="0">
              <a:latin typeface="Courier New" pitchFamily="49"/>
              <a:cs typeface="Courier New" pitchFamily="49"/>
            </a:endParaRPr>
          </a:p>
          <a:p>
            <a:pPr marL="0" lvl="0" indent="0" algn="ctr">
              <a:buNone/>
            </a:pPr>
            <a:endParaRPr lang="nl-NL" sz="28800" dirty="0">
              <a:latin typeface="Courier New" pitchFamily="49"/>
              <a:cs typeface="Courier New" pitchFamily="49"/>
            </a:endParaRPr>
          </a:p>
          <a:p>
            <a:pPr marL="0" lvl="0" indent="0" algn="ctr">
              <a:buNone/>
            </a:pPr>
            <a:r>
              <a:rPr lang="nl-NL" sz="28800" dirty="0">
                <a:latin typeface="Courier New" pitchFamily="49"/>
                <a:cs typeface="Courier New" pitchFamily="49"/>
              </a:rPr>
              <a:t>?</a:t>
            </a:r>
            <a:endParaRPr lang="nl-NL" dirty="0">
              <a:latin typeface="Courier New" pitchFamily="49"/>
              <a:cs typeface="Courier New" pitchFamily="49"/>
            </a:endParaRPr>
          </a:p>
          <a:p>
            <a:pPr lvl="0">
              <a:buFont typeface="Courier New" pitchFamily="49"/>
              <a:buChar char="_"/>
            </a:pPr>
            <a:endParaRPr lang="nl-NL" dirty="0">
              <a:latin typeface="Courier New" pitchFamily="49"/>
              <a:cs typeface="Courier New" pitchFamily="49"/>
            </a:endParaRPr>
          </a:p>
          <a:p>
            <a:pPr lvl="0">
              <a:buFont typeface="Courier New" pitchFamily="49"/>
              <a:buChar char="_"/>
            </a:pPr>
            <a:endParaRPr lang="nl-NL" dirty="0">
              <a:latin typeface="Courier New" pitchFamily="49"/>
              <a:cs typeface="Courier New" pitchFamily="49"/>
            </a:endParaRPr>
          </a:p>
          <a:p>
            <a:pPr lvl="0">
              <a:buFont typeface="Courier New" pitchFamily="49"/>
              <a:buChar char="_"/>
            </a:pPr>
            <a:endParaRPr lang="nl-NL" dirty="0">
              <a:latin typeface="Courier New" pitchFamily="49"/>
              <a:cs typeface="Courier New" pitchFamily="49"/>
            </a:endParaRPr>
          </a:p>
          <a:p>
            <a:pPr lvl="0">
              <a:buFont typeface="Courier New" pitchFamily="49"/>
              <a:buChar char="_"/>
            </a:pPr>
            <a:endParaRPr lang="nl-NL" dirty="0">
              <a:latin typeface="Courier New" pitchFamily="49"/>
              <a:cs typeface="Courier New" pitchFamily="49"/>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3225-B324-463C-9F3C-5CBB41A301FD}"/>
              </a:ext>
            </a:extLst>
          </p:cNvPr>
          <p:cNvSpPr>
            <a:spLocks noGrp="1"/>
          </p:cNvSpPr>
          <p:nvPr>
            <p:ph type="title"/>
          </p:nvPr>
        </p:nvSpPr>
        <p:spPr/>
        <p:txBody>
          <a:bodyPr/>
          <a:lstStyle/>
          <a:p>
            <a:r>
              <a:rPr lang="en-US" b="1" dirty="0"/>
              <a:t>Home task - 1</a:t>
            </a:r>
          </a:p>
        </p:txBody>
      </p:sp>
      <p:sp>
        <p:nvSpPr>
          <p:cNvPr id="3" name="Content Placeholder 2">
            <a:extLst>
              <a:ext uri="{FF2B5EF4-FFF2-40B4-BE49-F238E27FC236}">
                <a16:creationId xmlns:a16="http://schemas.microsoft.com/office/drawing/2014/main" id="{04FBDC3F-DE83-4180-A85E-96ADFDFD34FB}"/>
              </a:ext>
            </a:extLst>
          </p:cNvPr>
          <p:cNvSpPr>
            <a:spLocks noGrp="1"/>
          </p:cNvSpPr>
          <p:nvPr>
            <p:ph idx="1"/>
          </p:nvPr>
        </p:nvSpPr>
        <p:spPr>
          <a:xfrm>
            <a:off x="478367" y="1164166"/>
            <a:ext cx="11235265" cy="4945086"/>
          </a:xfrm>
        </p:spPr>
        <p:txBody>
          <a:bodyPr/>
          <a:lstStyle/>
          <a:p>
            <a:pPr marL="0" indent="0">
              <a:lnSpc>
                <a:spcPct val="100000"/>
              </a:lnSpc>
              <a:buNone/>
            </a:pPr>
            <a:r>
              <a:rPr lang="en-US" sz="1800" b="1" dirty="0">
                <a:latin typeface="+mj-lt"/>
                <a:cs typeface="Aldhabi" panose="01000000000000000000" pitchFamily="2" charset="-78"/>
              </a:rPr>
              <a:t>Use the below end-point and try to find event names which are in English(EN) language. Verify the list of names returned with expected list of values</a:t>
            </a:r>
          </a:p>
          <a:p>
            <a:pPr marL="0" indent="0">
              <a:lnSpc>
                <a:spcPct val="100000"/>
              </a:lnSpc>
              <a:buNone/>
            </a:pPr>
            <a:r>
              <a:rPr lang="en-US" sz="1600" dirty="0">
                <a:latin typeface="+mj-lt"/>
                <a:cs typeface="Aldhabi" panose="01000000000000000000" pitchFamily="2" charset="-78"/>
                <a:hlinkClick r:id="rId2"/>
              </a:rPr>
              <a:t>https://events.epam.com/api/v2/events</a:t>
            </a:r>
            <a:endParaRPr lang="en-US" sz="1600" dirty="0">
              <a:latin typeface="+mj-lt"/>
              <a:cs typeface="Aldhabi" panose="01000000000000000000" pitchFamily="2" charset="-78"/>
            </a:endParaRPr>
          </a:p>
          <a:p>
            <a:pPr marL="0" indent="0">
              <a:lnSpc>
                <a:spcPct val="100000"/>
              </a:lnSpc>
              <a:buNone/>
            </a:pPr>
            <a:endParaRPr lang="en-US" sz="1600" dirty="0">
              <a:latin typeface="+mj-lt"/>
              <a:cs typeface="Aldhabi" panose="01000000000000000000" pitchFamily="2" charset="-78"/>
            </a:endParaRPr>
          </a:p>
          <a:p>
            <a:pPr marL="0" indent="0">
              <a:lnSpc>
                <a:spcPct val="100000"/>
              </a:lnSpc>
              <a:buNone/>
            </a:pPr>
            <a:r>
              <a:rPr lang="en-US" sz="1600" u="sng" dirty="0">
                <a:latin typeface="+mj-lt"/>
                <a:cs typeface="Aldhabi" panose="01000000000000000000" pitchFamily="2" charset="-78"/>
              </a:rPr>
              <a:t>Hint: </a:t>
            </a:r>
          </a:p>
          <a:p>
            <a:pPr>
              <a:lnSpc>
                <a:spcPct val="100000"/>
              </a:lnSpc>
              <a:buFontTx/>
              <a:buChar char="-"/>
            </a:pPr>
            <a:r>
              <a:rPr lang="en-US" sz="1600" dirty="0">
                <a:latin typeface="+mj-lt"/>
                <a:cs typeface="Aldhabi" panose="01000000000000000000" pitchFamily="2" charset="-78"/>
              </a:rPr>
              <a:t>Use </a:t>
            </a:r>
            <a:r>
              <a:rPr lang="en-US" sz="1600" dirty="0">
                <a:latin typeface="+mj-lt"/>
                <a:cs typeface="Aldhabi" panose="01000000000000000000" pitchFamily="2" charset="-78"/>
                <a:hlinkClick r:id="rId3"/>
              </a:rPr>
              <a:t>http://jsonviewer.stack.hu/</a:t>
            </a:r>
            <a:r>
              <a:rPr lang="en-US" sz="1600" dirty="0">
                <a:latin typeface="+mj-lt"/>
                <a:cs typeface="Aldhabi" panose="01000000000000000000" pitchFamily="2" charset="-78"/>
              </a:rPr>
              <a:t> to remove/format the JSON response</a:t>
            </a:r>
          </a:p>
          <a:p>
            <a:pPr>
              <a:lnSpc>
                <a:spcPct val="100000"/>
              </a:lnSpc>
              <a:buFontTx/>
              <a:buChar char="-"/>
            </a:pPr>
            <a:r>
              <a:rPr lang="en-US" sz="1600" dirty="0">
                <a:latin typeface="+mj-lt"/>
                <a:cs typeface="Aldhabi" panose="01000000000000000000" pitchFamily="2" charset="-78"/>
              </a:rPr>
              <a:t>Use </a:t>
            </a:r>
            <a:r>
              <a:rPr lang="en-US" sz="1600" dirty="0">
                <a:latin typeface="+mj-lt"/>
                <a:cs typeface="Aldhabi" panose="01000000000000000000" pitchFamily="2" charset="-78"/>
                <a:hlinkClick r:id="rId4"/>
              </a:rPr>
              <a:t>https://groovy-playground.appspot.com/</a:t>
            </a:r>
            <a:r>
              <a:rPr lang="en-US" sz="1600" dirty="0">
                <a:latin typeface="+mj-lt"/>
                <a:cs typeface="Aldhabi" panose="01000000000000000000" pitchFamily="2" charset="-78"/>
              </a:rPr>
              <a:t> to verify the </a:t>
            </a:r>
            <a:r>
              <a:rPr lang="en-US" sz="1600" dirty="0" err="1">
                <a:latin typeface="+mj-lt"/>
                <a:cs typeface="Aldhabi" panose="01000000000000000000" pitchFamily="2" charset="-78"/>
              </a:rPr>
              <a:t>Gpath</a:t>
            </a:r>
            <a:r>
              <a:rPr lang="en-US" sz="1600" dirty="0">
                <a:latin typeface="+mj-lt"/>
                <a:cs typeface="Aldhabi" panose="01000000000000000000" pitchFamily="2" charset="-78"/>
              </a:rPr>
              <a:t> expression you write</a:t>
            </a:r>
          </a:p>
          <a:p>
            <a:pPr marL="0" indent="0">
              <a:lnSpc>
                <a:spcPct val="100000"/>
              </a:lnSpc>
              <a:buNone/>
            </a:pPr>
            <a:endParaRPr lang="en-US" sz="1600" dirty="0">
              <a:latin typeface="+mj-lt"/>
              <a:cs typeface="Aldhabi" panose="01000000000000000000" pitchFamily="2" charset="-78"/>
            </a:endParaRPr>
          </a:p>
          <a:p>
            <a:pPr marL="0" indent="0">
              <a:lnSpc>
                <a:spcPct val="100000"/>
              </a:lnSpc>
              <a:buNone/>
            </a:pPr>
            <a:r>
              <a:rPr lang="en-US" sz="1600" dirty="0">
                <a:latin typeface="+mj-lt"/>
                <a:cs typeface="Aldhabi" panose="01000000000000000000" pitchFamily="2" charset="-78"/>
              </a:rPr>
              <a:t>	</a:t>
            </a:r>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groovy.json.JsonSlurper</a:t>
            </a:r>
            <a:endParaRPr lang="en-US" sz="1400" dirty="0">
              <a:latin typeface="Courier New" panose="02070309020205020404" pitchFamily="49" charset="0"/>
              <a:cs typeface="Courier New" panose="02070309020205020404" pitchFamily="49" charset="0"/>
            </a:endParaRPr>
          </a:p>
          <a:p>
            <a:pPr marL="0" indent="0">
              <a:lnSpc>
                <a:spcPct val="100000"/>
              </a:lnSpc>
              <a:buNone/>
            </a:pPr>
            <a:r>
              <a:rPr lang="en-US" sz="1400" dirty="0">
                <a:latin typeface="Courier New" panose="02070309020205020404" pitchFamily="49" charset="0"/>
                <a:cs typeface="Courier New" panose="02070309020205020404" pitchFamily="49" charset="0"/>
              </a:rPr>
              <a:t>	def </a:t>
            </a:r>
            <a:r>
              <a:rPr lang="en-US" sz="1400" dirty="0" err="1">
                <a:latin typeface="Courier New" panose="02070309020205020404" pitchFamily="49" charset="0"/>
                <a:cs typeface="Courier New" panose="02070309020205020404" pitchFamily="49" charset="0"/>
              </a:rPr>
              <a:t>jsonSlurper</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JsonSlurper</a:t>
            </a:r>
            <a:r>
              <a:rPr lang="en-US" sz="1400" dirty="0">
                <a:latin typeface="Courier New" panose="02070309020205020404" pitchFamily="49" charset="0"/>
                <a:cs typeface="Courier New" panose="02070309020205020404" pitchFamily="49" charset="0"/>
              </a:rPr>
              <a:t>()</a:t>
            </a:r>
          </a:p>
          <a:p>
            <a:pPr marL="0" indent="0">
              <a:lnSpc>
                <a:spcPct val="100000"/>
              </a:lnSpc>
              <a:buNone/>
            </a:pPr>
            <a:r>
              <a:rPr lang="en-US" sz="1400" dirty="0">
                <a:latin typeface="Courier New" panose="02070309020205020404" pitchFamily="49" charset="0"/>
                <a:cs typeface="Courier New" panose="02070309020205020404" pitchFamily="49" charset="0"/>
              </a:rPr>
              <a:t>	def object = </a:t>
            </a:r>
            <a:r>
              <a:rPr lang="en-US" sz="1400" dirty="0" err="1">
                <a:latin typeface="Courier New" panose="02070309020205020404" pitchFamily="49" charset="0"/>
                <a:cs typeface="Courier New" panose="02070309020205020404" pitchFamily="49" charset="0"/>
              </a:rPr>
              <a:t>jsonSlurper.parseText</a:t>
            </a:r>
            <a:r>
              <a:rPr lang="en-US" sz="1400" dirty="0">
                <a:latin typeface="Courier New" panose="02070309020205020404" pitchFamily="49" charset="0"/>
                <a:cs typeface="Courier New" panose="02070309020205020404" pitchFamily="49" charset="0"/>
              </a:rPr>
              <a:t> (</a:t>
            </a:r>
          </a:p>
          <a:p>
            <a:pPr marL="0" indent="0">
              <a:lnSpc>
                <a:spcPct val="100000"/>
              </a:lnSpc>
              <a:buNone/>
            </a:pPr>
            <a:r>
              <a:rPr lang="en-US" sz="1400" dirty="0">
                <a:latin typeface="Courier New" panose="02070309020205020404" pitchFamily="49" charset="0"/>
                <a:cs typeface="Courier New" panose="02070309020205020404" pitchFamily="49" charset="0"/>
              </a:rPr>
              <a:t>	          '{Your JSON response here}’ )</a:t>
            </a:r>
          </a:p>
          <a:p>
            <a:pPr marL="0" indent="0">
              <a:lnSpc>
                <a:spcPct val="100000"/>
              </a:lnSpc>
              <a:buNone/>
            </a:pPr>
            <a:endParaRPr lang="en-US" sz="1400" dirty="0">
              <a:latin typeface="Courier New" panose="02070309020205020404" pitchFamily="49" charset="0"/>
              <a:cs typeface="Courier New" panose="02070309020205020404" pitchFamily="49" charset="0"/>
            </a:endParaRPr>
          </a:p>
          <a:p>
            <a:pPr marL="0" indent="0">
              <a:lnSpc>
                <a:spcPct val="10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println</a:t>
            </a:r>
            <a:r>
              <a:rPr lang="en-US" sz="1400" dirty="0">
                <a:latin typeface="Courier New" panose="02070309020205020404" pitchFamily="49" charset="0"/>
                <a:cs typeface="Courier New" panose="02070309020205020404" pitchFamily="49" charset="0"/>
              </a:rPr>
              <a:t>(object)</a:t>
            </a:r>
          </a:p>
          <a:p>
            <a:pPr marL="0" indent="0">
              <a:lnSpc>
                <a:spcPct val="100000"/>
              </a:lnSpc>
              <a:buNone/>
            </a:pPr>
            <a:endParaRPr lang="en-US" sz="1600" dirty="0">
              <a:latin typeface="+mj-lt"/>
              <a:cs typeface="Aldhabi" panose="01000000000000000000" pitchFamily="2" charset="-78"/>
            </a:endParaRPr>
          </a:p>
        </p:txBody>
      </p:sp>
    </p:spTree>
    <p:extLst>
      <p:ext uri="{BB962C8B-B14F-4D97-AF65-F5344CB8AC3E}">
        <p14:creationId xmlns:p14="http://schemas.microsoft.com/office/powerpoint/2010/main" val="7055973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3225-B324-463C-9F3C-5CBB41A301FD}"/>
              </a:ext>
            </a:extLst>
          </p:cNvPr>
          <p:cNvSpPr>
            <a:spLocks noGrp="1"/>
          </p:cNvSpPr>
          <p:nvPr>
            <p:ph type="title"/>
          </p:nvPr>
        </p:nvSpPr>
        <p:spPr/>
        <p:txBody>
          <a:bodyPr/>
          <a:lstStyle/>
          <a:p>
            <a:r>
              <a:rPr lang="en-US" b="1" dirty="0"/>
              <a:t>Home task - 2</a:t>
            </a:r>
          </a:p>
        </p:txBody>
      </p:sp>
      <p:sp>
        <p:nvSpPr>
          <p:cNvPr id="3" name="Content Placeholder 2">
            <a:extLst>
              <a:ext uri="{FF2B5EF4-FFF2-40B4-BE49-F238E27FC236}">
                <a16:creationId xmlns:a16="http://schemas.microsoft.com/office/drawing/2014/main" id="{04FBDC3F-DE83-4180-A85E-96ADFDFD34FB}"/>
              </a:ext>
            </a:extLst>
          </p:cNvPr>
          <p:cNvSpPr>
            <a:spLocks noGrp="1"/>
          </p:cNvSpPr>
          <p:nvPr>
            <p:ph idx="1"/>
          </p:nvPr>
        </p:nvSpPr>
        <p:spPr>
          <a:xfrm>
            <a:off x="478367" y="1164166"/>
            <a:ext cx="11235265" cy="4945086"/>
          </a:xfrm>
        </p:spPr>
        <p:txBody>
          <a:bodyPr/>
          <a:lstStyle/>
          <a:p>
            <a:pPr marL="0" indent="0">
              <a:lnSpc>
                <a:spcPct val="100000"/>
              </a:lnSpc>
              <a:spcBef>
                <a:spcPts val="0"/>
              </a:spcBef>
              <a:spcAft>
                <a:spcPts val="0"/>
              </a:spcAft>
              <a:buNone/>
            </a:pPr>
            <a:r>
              <a:rPr lang="en-US" sz="1600" dirty="0">
                <a:latin typeface="+mj-lt"/>
                <a:cs typeface="Aldhabi" panose="01000000000000000000" pitchFamily="2" charset="-78"/>
              </a:rPr>
              <a:t>1. Use the below weather end-point to get the current weather details of Hyderabad</a:t>
            </a:r>
          </a:p>
          <a:p>
            <a:pPr marL="0" indent="0">
              <a:lnSpc>
                <a:spcPct val="100000"/>
              </a:lnSpc>
              <a:spcBef>
                <a:spcPts val="0"/>
              </a:spcBef>
              <a:spcAft>
                <a:spcPts val="0"/>
              </a:spcAft>
              <a:buNone/>
            </a:pPr>
            <a:endParaRPr lang="en-US" sz="1600" dirty="0">
              <a:latin typeface="+mj-lt"/>
              <a:cs typeface="Aldhabi" panose="01000000000000000000" pitchFamily="2" charset="-78"/>
            </a:endParaRPr>
          </a:p>
          <a:p>
            <a:pPr marL="0" indent="0">
              <a:lnSpc>
                <a:spcPct val="100000"/>
              </a:lnSpc>
              <a:spcBef>
                <a:spcPts val="0"/>
              </a:spcBef>
              <a:spcAft>
                <a:spcPts val="0"/>
              </a:spcAft>
              <a:buNone/>
            </a:pPr>
            <a:r>
              <a:rPr lang="en-US" sz="1600" dirty="0">
                <a:latin typeface="+mj-lt"/>
                <a:cs typeface="Aldhabi" panose="01000000000000000000" pitchFamily="2" charset="-78"/>
                <a:hlinkClick r:id="rId2"/>
              </a:rPr>
              <a:t>http://api.openweathermap.org/data/2.5/weather?q=hyderabad&amp;appid={your_key}</a:t>
            </a:r>
            <a:endParaRPr lang="en-US" sz="1600" dirty="0">
              <a:latin typeface="+mj-lt"/>
              <a:cs typeface="Aldhabi" panose="01000000000000000000" pitchFamily="2" charset="-78"/>
            </a:endParaRPr>
          </a:p>
          <a:p>
            <a:pPr marL="0" indent="0">
              <a:lnSpc>
                <a:spcPct val="100000"/>
              </a:lnSpc>
              <a:spcBef>
                <a:spcPts val="0"/>
              </a:spcBef>
              <a:spcAft>
                <a:spcPts val="0"/>
              </a:spcAft>
              <a:buNone/>
            </a:pPr>
            <a:endParaRPr lang="en-US" sz="1600" dirty="0">
              <a:latin typeface="+mj-lt"/>
              <a:cs typeface="Aldhabi" panose="01000000000000000000" pitchFamily="2" charset="-78"/>
            </a:endParaRPr>
          </a:p>
          <a:p>
            <a:pPr marL="0" indent="0">
              <a:lnSpc>
                <a:spcPct val="100000"/>
              </a:lnSpc>
              <a:spcBef>
                <a:spcPts val="0"/>
              </a:spcBef>
              <a:spcAft>
                <a:spcPts val="0"/>
              </a:spcAft>
              <a:buNone/>
            </a:pPr>
            <a:r>
              <a:rPr lang="en-US" sz="1600" dirty="0">
                <a:latin typeface="+mj-lt"/>
                <a:cs typeface="Aldhabi" panose="01000000000000000000" pitchFamily="2" charset="-78"/>
              </a:rPr>
              <a:t>2. From the above response get the longitude and latitude (Coordinates) values of Hyderabad and save to some variables</a:t>
            </a:r>
          </a:p>
          <a:p>
            <a:pPr marL="0" indent="0">
              <a:lnSpc>
                <a:spcPct val="100000"/>
              </a:lnSpc>
              <a:spcBef>
                <a:spcPts val="0"/>
              </a:spcBef>
              <a:spcAft>
                <a:spcPts val="0"/>
              </a:spcAft>
              <a:buNone/>
            </a:pPr>
            <a:endParaRPr lang="en-US" sz="1600" dirty="0">
              <a:latin typeface="+mj-lt"/>
              <a:cs typeface="Aldhabi" panose="01000000000000000000" pitchFamily="2" charset="-78"/>
            </a:endParaRPr>
          </a:p>
          <a:p>
            <a:pPr marL="0" indent="0">
              <a:lnSpc>
                <a:spcPct val="100000"/>
              </a:lnSpc>
              <a:spcBef>
                <a:spcPts val="0"/>
              </a:spcBef>
              <a:spcAft>
                <a:spcPts val="0"/>
              </a:spcAft>
              <a:buNone/>
            </a:pPr>
            <a:r>
              <a:rPr lang="en-US" sz="1600" dirty="0">
                <a:latin typeface="+mj-lt"/>
                <a:cs typeface="Aldhabi" panose="01000000000000000000" pitchFamily="2" charset="-78"/>
              </a:rPr>
              <a:t>3. Use these co-ordinates in the below weather end-point and verify these:</a:t>
            </a:r>
          </a:p>
          <a:p>
            <a:pPr marL="0" indent="0">
              <a:lnSpc>
                <a:spcPct val="100000"/>
              </a:lnSpc>
              <a:spcBef>
                <a:spcPts val="0"/>
              </a:spcBef>
              <a:spcAft>
                <a:spcPts val="0"/>
              </a:spcAft>
              <a:buNone/>
            </a:pPr>
            <a:endParaRPr lang="en-US" sz="1600" dirty="0">
              <a:latin typeface="+mj-lt"/>
              <a:cs typeface="Aldhabi" panose="01000000000000000000" pitchFamily="2" charset="-78"/>
            </a:endParaRPr>
          </a:p>
          <a:p>
            <a:pPr marL="0" indent="0">
              <a:lnSpc>
                <a:spcPct val="100000"/>
              </a:lnSpc>
              <a:spcBef>
                <a:spcPts val="0"/>
              </a:spcBef>
              <a:spcAft>
                <a:spcPts val="0"/>
              </a:spcAft>
              <a:buNone/>
            </a:pPr>
            <a:r>
              <a:rPr lang="en-US" sz="1600" dirty="0">
                <a:latin typeface="+mj-lt"/>
                <a:cs typeface="Aldhabi" panose="01000000000000000000" pitchFamily="2" charset="-78"/>
              </a:rPr>
              <a:t>	</a:t>
            </a:r>
            <a:r>
              <a:rPr lang="en-US" sz="1600" dirty="0">
                <a:latin typeface="Courier New" panose="02070309020205020404" pitchFamily="49" charset="0"/>
                <a:cs typeface="Courier New" panose="02070309020205020404" pitchFamily="49" charset="0"/>
              </a:rPr>
              <a:t>- name --&gt; Hyderabad</a:t>
            </a: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sys.country</a:t>
            </a:r>
            <a:r>
              <a:rPr lang="en-US" sz="1600" dirty="0">
                <a:latin typeface="Courier New" panose="02070309020205020404" pitchFamily="49" charset="0"/>
                <a:cs typeface="Courier New" panose="02070309020205020404" pitchFamily="49" charset="0"/>
              </a:rPr>
              <a:t> --&gt; IN</a:t>
            </a: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main.temp_min</a:t>
            </a:r>
            <a:r>
              <a:rPr lang="en-US" sz="1600" dirty="0">
                <a:latin typeface="Courier New" panose="02070309020205020404" pitchFamily="49" charset="0"/>
                <a:cs typeface="Courier New" panose="02070309020205020404" pitchFamily="49" charset="0"/>
              </a:rPr>
              <a:t> --&gt; greater than 0</a:t>
            </a:r>
          </a:p>
          <a:p>
            <a:pPr marL="0" indent="0">
              <a:lnSpc>
                <a:spcPct val="100000"/>
              </a:lnSpc>
              <a:spcBef>
                <a:spcPts val="0"/>
              </a:spcBef>
              <a:spcAft>
                <a:spcPts val="0"/>
              </a:spcAft>
              <a:buNone/>
            </a:pP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main.temp</a:t>
            </a:r>
            <a:r>
              <a:rPr lang="en-US" sz="1600" dirty="0">
                <a:latin typeface="Courier New" panose="02070309020205020404" pitchFamily="49" charset="0"/>
                <a:cs typeface="Courier New" panose="02070309020205020404" pitchFamily="49" charset="0"/>
              </a:rPr>
              <a:t> --&gt; greater than 0</a:t>
            </a:r>
          </a:p>
          <a:p>
            <a:pPr marL="0" indent="0">
              <a:lnSpc>
                <a:spcPct val="100000"/>
              </a:lnSpc>
              <a:spcBef>
                <a:spcPts val="0"/>
              </a:spcBef>
              <a:spcAft>
                <a:spcPts val="0"/>
              </a:spcAft>
              <a:buNone/>
            </a:pPr>
            <a:r>
              <a:rPr lang="en-US" sz="1600" dirty="0">
                <a:latin typeface="+mj-lt"/>
                <a:cs typeface="Aldhabi" panose="01000000000000000000" pitchFamily="2" charset="-78"/>
              </a:rPr>
              <a:t>	</a:t>
            </a:r>
          </a:p>
          <a:p>
            <a:pPr marL="0" indent="0">
              <a:lnSpc>
                <a:spcPct val="100000"/>
              </a:lnSpc>
              <a:spcBef>
                <a:spcPts val="0"/>
              </a:spcBef>
              <a:spcAft>
                <a:spcPts val="0"/>
              </a:spcAft>
              <a:buNone/>
            </a:pPr>
            <a:r>
              <a:rPr lang="en-US" sz="1600" dirty="0">
                <a:latin typeface="+mj-lt"/>
                <a:cs typeface="Aldhabi" panose="01000000000000000000" pitchFamily="2" charset="-78"/>
                <a:hlinkClick r:id="rId3"/>
              </a:rPr>
              <a:t>http://api.openweathermap.org/data/2.5/weather?lat={latitude}&amp;lon={longitude}&amp;appid={your_key}</a:t>
            </a:r>
            <a:endParaRPr lang="en-US" sz="1600" dirty="0">
              <a:latin typeface="+mj-lt"/>
              <a:cs typeface="Aldhabi" panose="01000000000000000000" pitchFamily="2" charset="-78"/>
            </a:endParaRPr>
          </a:p>
          <a:p>
            <a:pPr marL="0" indent="0">
              <a:lnSpc>
                <a:spcPct val="100000"/>
              </a:lnSpc>
              <a:spcBef>
                <a:spcPts val="0"/>
              </a:spcBef>
              <a:spcAft>
                <a:spcPts val="0"/>
              </a:spcAft>
              <a:buNone/>
            </a:pPr>
            <a:endParaRPr lang="en-US" sz="1600" dirty="0">
              <a:latin typeface="+mj-lt"/>
              <a:cs typeface="Aldhabi" panose="01000000000000000000" pitchFamily="2" charset="-78"/>
            </a:endParaRPr>
          </a:p>
          <a:p>
            <a:pPr marL="0" indent="0">
              <a:lnSpc>
                <a:spcPct val="100000"/>
              </a:lnSpc>
              <a:spcBef>
                <a:spcPts val="0"/>
              </a:spcBef>
              <a:spcAft>
                <a:spcPts val="0"/>
              </a:spcAft>
              <a:buNone/>
            </a:pPr>
            <a:r>
              <a:rPr lang="en-US" sz="1600" u="sng" dirty="0">
                <a:latin typeface="+mj-lt"/>
                <a:cs typeface="Aldhabi" panose="01000000000000000000" pitchFamily="2" charset="-78"/>
              </a:rPr>
              <a:t>Hint:</a:t>
            </a:r>
          </a:p>
          <a:p>
            <a:pPr marL="0" indent="0">
              <a:lnSpc>
                <a:spcPct val="100000"/>
              </a:lnSpc>
              <a:spcBef>
                <a:spcPts val="0"/>
              </a:spcBef>
              <a:spcAft>
                <a:spcPts val="0"/>
              </a:spcAft>
              <a:buNone/>
            </a:pPr>
            <a:endParaRPr lang="en-US" sz="1600" dirty="0">
              <a:latin typeface="+mj-lt"/>
              <a:cs typeface="Aldhabi" panose="01000000000000000000" pitchFamily="2" charset="-78"/>
            </a:endParaRPr>
          </a:p>
          <a:p>
            <a:pPr marL="0" indent="0">
              <a:lnSpc>
                <a:spcPct val="100000"/>
              </a:lnSpc>
              <a:spcBef>
                <a:spcPts val="0"/>
              </a:spcBef>
              <a:spcAft>
                <a:spcPts val="0"/>
              </a:spcAft>
              <a:buNone/>
            </a:pPr>
            <a:r>
              <a:rPr lang="en-US" sz="1600" dirty="0">
                <a:latin typeface="+mj-lt"/>
                <a:cs typeface="Aldhabi" panose="01000000000000000000" pitchFamily="2" charset="-78"/>
              </a:rPr>
              <a:t>- You need to register in the application and get your API key as mentioned here in your API requests</a:t>
            </a:r>
          </a:p>
          <a:p>
            <a:pPr marL="0" indent="0">
              <a:lnSpc>
                <a:spcPct val="100000"/>
              </a:lnSpc>
              <a:spcBef>
                <a:spcPts val="0"/>
              </a:spcBef>
              <a:spcAft>
                <a:spcPts val="0"/>
              </a:spcAft>
              <a:buNone/>
            </a:pPr>
            <a:endParaRPr lang="en-US" sz="1600" dirty="0">
              <a:latin typeface="+mj-lt"/>
              <a:cs typeface="Aldhabi" panose="01000000000000000000" pitchFamily="2" charset="-78"/>
            </a:endParaRPr>
          </a:p>
          <a:p>
            <a:pPr marL="0" indent="0">
              <a:lnSpc>
                <a:spcPct val="100000"/>
              </a:lnSpc>
              <a:spcBef>
                <a:spcPts val="0"/>
              </a:spcBef>
              <a:spcAft>
                <a:spcPts val="0"/>
              </a:spcAft>
              <a:buNone/>
            </a:pPr>
            <a:r>
              <a:rPr lang="en-US" sz="1600" dirty="0">
                <a:latin typeface="+mj-lt"/>
                <a:cs typeface="Aldhabi" panose="01000000000000000000" pitchFamily="2" charset="-78"/>
              </a:rPr>
              <a:t>	</a:t>
            </a:r>
            <a:r>
              <a:rPr lang="en-US" sz="1600" dirty="0">
                <a:latin typeface="+mj-lt"/>
                <a:cs typeface="Aldhabi" panose="01000000000000000000" pitchFamily="2" charset="-78"/>
                <a:hlinkClick r:id="rId4"/>
              </a:rPr>
              <a:t>https://openweathermap.org/guide#how</a:t>
            </a:r>
            <a:endParaRPr lang="en-US" sz="1600" dirty="0">
              <a:latin typeface="+mj-lt"/>
              <a:cs typeface="Aldhabi" panose="01000000000000000000" pitchFamily="2" charset="-78"/>
            </a:endParaRPr>
          </a:p>
          <a:p>
            <a:pPr marL="0" indent="0">
              <a:lnSpc>
                <a:spcPct val="100000"/>
              </a:lnSpc>
              <a:spcBef>
                <a:spcPts val="0"/>
              </a:spcBef>
              <a:spcAft>
                <a:spcPts val="0"/>
              </a:spcAft>
              <a:buNone/>
            </a:pPr>
            <a:endParaRPr lang="en-US" sz="1200" dirty="0">
              <a:latin typeface="+mj-lt"/>
              <a:cs typeface="Aldhabi" panose="01000000000000000000" pitchFamily="2" charset="-78"/>
            </a:endParaRPr>
          </a:p>
        </p:txBody>
      </p:sp>
    </p:spTree>
    <p:extLst>
      <p:ext uri="{BB962C8B-B14F-4D97-AF65-F5344CB8AC3E}">
        <p14:creationId xmlns:p14="http://schemas.microsoft.com/office/powerpoint/2010/main" val="4201472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3EA3-35B6-4921-A243-D1347459E367}"/>
              </a:ext>
            </a:extLst>
          </p:cNvPr>
          <p:cNvSpPr txBox="1">
            <a:spLocks noGrp="1"/>
          </p:cNvSpPr>
          <p:nvPr>
            <p:ph type="title"/>
          </p:nvPr>
        </p:nvSpPr>
        <p:spPr/>
        <p:txBody>
          <a:bodyPr/>
          <a:lstStyle/>
          <a:p>
            <a:pPr lvl="0"/>
            <a:r>
              <a:rPr lang="nl-NL" sz="2800" b="1" dirty="0">
                <a:latin typeface="Courier New" pitchFamily="49"/>
                <a:cs typeface="Courier New" pitchFamily="49"/>
              </a:rPr>
              <a:t>References</a:t>
            </a:r>
          </a:p>
        </p:txBody>
      </p:sp>
      <p:sp>
        <p:nvSpPr>
          <p:cNvPr id="4" name="Content Placeholder 3">
            <a:extLst>
              <a:ext uri="{FF2B5EF4-FFF2-40B4-BE49-F238E27FC236}">
                <a16:creationId xmlns:a16="http://schemas.microsoft.com/office/drawing/2014/main" id="{0802FCF9-A927-4096-A7BE-B651CE19789F}"/>
              </a:ext>
            </a:extLst>
          </p:cNvPr>
          <p:cNvSpPr>
            <a:spLocks noGrp="1"/>
          </p:cNvSpPr>
          <p:nvPr>
            <p:ph idx="1"/>
          </p:nvPr>
        </p:nvSpPr>
        <p:spPr/>
        <p:txBody>
          <a:bodyPr/>
          <a:lstStyle/>
          <a:p>
            <a:r>
              <a:rPr lang="en-US" u="sng" dirty="0">
                <a:hlinkClick r:id="rId3"/>
              </a:rPr>
              <a:t>https://github.com/basdijkstra/rest-assured-workshop</a:t>
            </a:r>
            <a:endParaRPr lang="en-US" u="sng" dirty="0"/>
          </a:p>
          <a:p>
            <a:r>
              <a:rPr lang="en-US" dirty="0">
                <a:hlinkClick r:id="rId4"/>
              </a:rPr>
              <a:t>https://www.toolsqa.com/client-server/client-server-architecture-and-http-protocol/</a:t>
            </a:r>
            <a:endParaRPr lang="en-US" dirty="0"/>
          </a:p>
          <a:p>
            <a:r>
              <a:rPr lang="en-US" dirty="0">
                <a:hlinkClick r:id="rId5"/>
              </a:rPr>
              <a:t>https://www.james-willett.com/rest-assured-gpath-json</a:t>
            </a:r>
            <a:endParaRPr lang="en-US" dirty="0"/>
          </a:p>
          <a:p>
            <a:endParaRPr lang="en-US" dirty="0"/>
          </a:p>
        </p:txBody>
      </p:sp>
    </p:spTree>
    <p:extLst>
      <p:ext uri="{BB962C8B-B14F-4D97-AF65-F5344CB8AC3E}">
        <p14:creationId xmlns:p14="http://schemas.microsoft.com/office/powerpoint/2010/main" val="1051517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03804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AGENDA</a:t>
            </a:r>
          </a:p>
        </p:txBody>
      </p:sp>
      <p:pic>
        <p:nvPicPr>
          <p:cNvPr id="13" name="Kép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762" y="1416764"/>
            <a:ext cx="7009041" cy="4380650"/>
          </a:xfrm>
          <a:prstGeom prst="rect">
            <a:avLst/>
          </a:prstGeom>
        </p:spPr>
      </p:pic>
      <p:grpSp>
        <p:nvGrpSpPr>
          <p:cNvPr id="24" name="Group 23"/>
          <p:cNvGrpSpPr/>
          <p:nvPr/>
        </p:nvGrpSpPr>
        <p:grpSpPr>
          <a:xfrm>
            <a:off x="634872" y="1392588"/>
            <a:ext cx="4122263" cy="2400259"/>
            <a:chOff x="634872" y="1392588"/>
            <a:chExt cx="4122263" cy="2400259"/>
          </a:xfrm>
        </p:grpSpPr>
        <p:grpSp>
          <p:nvGrpSpPr>
            <p:cNvPr id="3" name="Group 2"/>
            <p:cNvGrpSpPr/>
            <p:nvPr/>
          </p:nvGrpSpPr>
          <p:grpSpPr>
            <a:xfrm>
              <a:off x="634872" y="1392588"/>
              <a:ext cx="4122263" cy="348437"/>
              <a:chOff x="448467" y="1385345"/>
              <a:chExt cx="5496350" cy="464582"/>
            </a:xfrm>
          </p:grpSpPr>
          <p:sp>
            <p:nvSpPr>
              <p:cNvPr id="4" name="TextBox 3"/>
              <p:cNvSpPr txBox="1"/>
              <p:nvPr/>
            </p:nvSpPr>
            <p:spPr>
              <a:xfrm>
                <a:off x="991818" y="1417581"/>
                <a:ext cx="495299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Introduction to Service testing</a:t>
                </a:r>
              </a:p>
            </p:txBody>
          </p:sp>
          <p:grpSp>
            <p:nvGrpSpPr>
              <p:cNvPr id="5" name="Group 4"/>
              <p:cNvGrpSpPr/>
              <p:nvPr/>
            </p:nvGrpSpPr>
            <p:grpSpPr>
              <a:xfrm>
                <a:off x="448467" y="1385345"/>
                <a:ext cx="464582" cy="464582"/>
                <a:chOff x="448467" y="1385718"/>
                <a:chExt cx="464582" cy="464582"/>
              </a:xfrm>
            </p:grpSpPr>
            <p:sp>
              <p:nvSpPr>
                <p:cNvPr id="6" name="Oval 5"/>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470439" y="1427189"/>
                  <a:ext cx="417291" cy="406265"/>
                </a:xfrm>
                <a:prstGeom prst="rect">
                  <a:avLst/>
                </a:prstGeom>
                <a:noFill/>
              </p:spPr>
              <p:txBody>
                <a:bodyPr wrap="none" tIns="27432" rtlCol="0">
                  <a:spAutoFit/>
                </a:bodyPr>
                <a:lstStyle/>
                <a:p>
                  <a:pPr algn="ctr"/>
                  <a:r>
                    <a:rPr lang="en-US" sz="1500" b="1" dirty="0">
                      <a:solidFill>
                        <a:schemeClr val="bg1"/>
                      </a:solidFill>
                      <a:latin typeface="Arial Black"/>
                      <a:cs typeface="Arial Black"/>
                    </a:rPr>
                    <a:t>1</a:t>
                  </a:r>
                </a:p>
              </p:txBody>
            </p:sp>
          </p:grpSp>
        </p:grpSp>
        <p:grpSp>
          <p:nvGrpSpPr>
            <p:cNvPr id="8" name="Group 7"/>
            <p:cNvGrpSpPr/>
            <p:nvPr/>
          </p:nvGrpSpPr>
          <p:grpSpPr>
            <a:xfrm>
              <a:off x="634872" y="2076529"/>
              <a:ext cx="4122263" cy="348437"/>
              <a:chOff x="448467" y="2074215"/>
              <a:chExt cx="5496350" cy="464582"/>
            </a:xfrm>
          </p:grpSpPr>
          <p:sp>
            <p:nvSpPr>
              <p:cNvPr id="9" name="TextBox 8"/>
              <p:cNvSpPr txBox="1"/>
              <p:nvPr/>
            </p:nvSpPr>
            <p:spPr>
              <a:xfrm>
                <a:off x="991818" y="2106451"/>
                <a:ext cx="495299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SOAP Web Services</a:t>
                </a:r>
              </a:p>
            </p:txBody>
          </p:sp>
          <p:grpSp>
            <p:nvGrpSpPr>
              <p:cNvPr id="10" name="Group 9"/>
              <p:cNvGrpSpPr/>
              <p:nvPr/>
            </p:nvGrpSpPr>
            <p:grpSpPr>
              <a:xfrm>
                <a:off x="448467" y="2074215"/>
                <a:ext cx="464582" cy="464582"/>
                <a:chOff x="448467" y="2071851"/>
                <a:chExt cx="464582" cy="464582"/>
              </a:xfrm>
            </p:grpSpPr>
            <p:sp>
              <p:nvSpPr>
                <p:cNvPr id="11" name="Oval 10"/>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72508" y="2113322"/>
                  <a:ext cx="417291"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2</a:t>
                  </a:r>
                </a:p>
              </p:txBody>
            </p:sp>
          </p:grpSp>
        </p:grpSp>
        <p:grpSp>
          <p:nvGrpSpPr>
            <p:cNvPr id="14" name="Group 13"/>
            <p:cNvGrpSpPr/>
            <p:nvPr/>
          </p:nvGrpSpPr>
          <p:grpSpPr>
            <a:xfrm>
              <a:off x="634872" y="2760470"/>
              <a:ext cx="4122263" cy="348437"/>
              <a:chOff x="448467" y="2074215"/>
              <a:chExt cx="5496350" cy="464582"/>
            </a:xfrm>
          </p:grpSpPr>
          <p:sp>
            <p:nvSpPr>
              <p:cNvPr id="15" name="TextBox 14"/>
              <p:cNvSpPr txBox="1"/>
              <p:nvPr/>
            </p:nvSpPr>
            <p:spPr>
              <a:xfrm>
                <a:off x="991818" y="2106451"/>
                <a:ext cx="495299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REST Services / REST APIs</a:t>
                </a:r>
              </a:p>
            </p:txBody>
          </p:sp>
          <p:grpSp>
            <p:nvGrpSpPr>
              <p:cNvPr id="16" name="Group 15"/>
              <p:cNvGrpSpPr/>
              <p:nvPr/>
            </p:nvGrpSpPr>
            <p:grpSpPr>
              <a:xfrm>
                <a:off x="448467" y="2074215"/>
                <a:ext cx="464582" cy="464582"/>
                <a:chOff x="448467" y="2071851"/>
                <a:chExt cx="464582" cy="464582"/>
              </a:xfrm>
            </p:grpSpPr>
            <p:sp>
              <p:nvSpPr>
                <p:cNvPr id="17" name="Oval 16"/>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72550" y="2113322"/>
                  <a:ext cx="417209"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3	</a:t>
                  </a:r>
                </a:p>
              </p:txBody>
            </p:sp>
          </p:grpSp>
        </p:grpSp>
        <p:grpSp>
          <p:nvGrpSpPr>
            <p:cNvPr id="19" name="Group 18"/>
            <p:cNvGrpSpPr/>
            <p:nvPr/>
          </p:nvGrpSpPr>
          <p:grpSpPr>
            <a:xfrm>
              <a:off x="634872" y="3444410"/>
              <a:ext cx="4122263" cy="348437"/>
              <a:chOff x="448467" y="2074215"/>
              <a:chExt cx="5496350" cy="464582"/>
            </a:xfrm>
          </p:grpSpPr>
          <p:sp>
            <p:nvSpPr>
              <p:cNvPr id="20" name="TextBox 19"/>
              <p:cNvSpPr txBox="1"/>
              <p:nvPr/>
            </p:nvSpPr>
            <p:spPr>
              <a:xfrm>
                <a:off x="991818" y="2106451"/>
                <a:ext cx="4952999" cy="430886"/>
              </a:xfrm>
              <a:prstGeom prst="rect">
                <a:avLst/>
              </a:prstGeom>
              <a:noFill/>
            </p:spPr>
            <p:txBody>
              <a:bodyPr wrap="square" rtlCol="0">
                <a:spAutoFit/>
              </a:bodyPr>
              <a:lstStyle/>
              <a:p>
                <a:pPr>
                  <a:buClr>
                    <a:schemeClr val="bg1"/>
                  </a:buClr>
                  <a:buSzPct val="140000"/>
                </a:pPr>
                <a:r>
                  <a:rPr lang="en-US" sz="1500" dirty="0">
                    <a:solidFill>
                      <a:srgbClr val="444444"/>
                    </a:solidFill>
                    <a:latin typeface="Trebuchet MS"/>
                    <a:cs typeface="Trebuchet MS"/>
                  </a:rPr>
                  <a:t>Service Testing</a:t>
                </a:r>
              </a:p>
            </p:txBody>
          </p:sp>
          <p:grpSp>
            <p:nvGrpSpPr>
              <p:cNvPr id="21" name="Group 20"/>
              <p:cNvGrpSpPr/>
              <p:nvPr/>
            </p:nvGrpSpPr>
            <p:grpSpPr>
              <a:xfrm>
                <a:off x="448467" y="2074215"/>
                <a:ext cx="464582" cy="464582"/>
                <a:chOff x="448467" y="2071851"/>
                <a:chExt cx="464582" cy="464582"/>
              </a:xfrm>
            </p:grpSpPr>
            <p:sp>
              <p:nvSpPr>
                <p:cNvPr id="22" name="Oval 21"/>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472550" y="2113322"/>
                  <a:ext cx="417209"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4	</a:t>
                  </a:r>
                </a:p>
              </p:txBody>
            </p:sp>
          </p:grpSp>
        </p:grpSp>
      </p:grpSp>
    </p:spTree>
    <p:extLst>
      <p:ext uri="{BB962C8B-B14F-4D97-AF65-F5344CB8AC3E}">
        <p14:creationId xmlns:p14="http://schemas.microsoft.com/office/powerpoint/2010/main" val="29408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A8D4E6613F5B634CB601A095784E7618" ma:contentTypeVersion="15" ma:contentTypeDescription="Create a new document." ma:contentTypeScope="" ma:versionID="26297cfc849e86d45b4ee5a02a70a2c9">
  <xsd:schema xmlns:xsd="http://www.w3.org/2001/XMLSchema" xmlns:xs="http://www.w3.org/2001/XMLSchema" xmlns:p="http://schemas.microsoft.com/office/2006/metadata/properties" xmlns:ns2="5ede5379-f79c-4964-9301-1140f96aa672" xmlns:ns3="9b994499-688a-4c81-bb09-d15746d9e4fa" targetNamespace="http://schemas.microsoft.com/office/2006/metadata/properties" ma:root="true" ma:fieldsID="ecefbd00968964826fedc24b4dac585c" ns2:_="" ns3:_="">
    <xsd:import namespace="5ede5379-f79c-4964-9301-1140f96aa672"/>
    <xsd:import namespace="9b994499-688a-4c81-bb09-d15746d9e4f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5379-f79c-4964-9301-1140f96aa67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3" nillable="true" ma:displayName="Taxonomy Catch All Column" ma:hidden="true" ma:list="{973fa4bb-9c6c-45db-a52d-a4939dd296cf}" ma:internalName="TaxCatchAll" ma:showField="CatchAllData" ma:web="5ede5379-f79c-4964-9301-1140f96aa672">
      <xsd:complexType>
        <xsd:complexContent>
          <xsd:extension base="dms:MultiChoiceLookup">
            <xsd:sequence>
              <xsd:element name="Value" type="dms:Lookup" maxOccurs="unbounded" minOccurs="0" nillable="true"/>
            </xsd:sequence>
          </xsd:extension>
        </xsd:complexContent>
      </xsd:complexType>
    </xsd:element>
    <xsd:element name="SharedWithUsers" ma:index="2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994499-688a-4c81-bb09-d15746d9e4f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ebda6a7-6b37-4000-ac6c-4fd0a963898e"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5ede5379-f79c-4964-9301-1140f96aa672">DOCID-1506477047-6080</_dlc_DocId>
    <_dlc_DocIdUrl xmlns="5ede5379-f79c-4964-9301-1140f96aa672">
      <Url>https://epam.sharepoint.com/sites/LMSO/_layouts/15/DocIdRedir.aspx?ID=DOCID-1506477047-6080</Url>
      <Description>DOCID-1506477047-6080</Description>
    </_dlc_DocIdUrl>
    <TaxCatchAll xmlns="5ede5379-f79c-4964-9301-1140f96aa672" xsi:nil="true"/>
    <lcf76f155ced4ddcb4097134ff3c332f xmlns="9b994499-688a-4c81-bb09-d15746d9e4f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F438303-1620-4785-B717-3C33DAA91585}">
  <ds:schemaRefs>
    <ds:schemaRef ds:uri="http://schemas.microsoft.com/sharepoint/events"/>
  </ds:schemaRefs>
</ds:datastoreItem>
</file>

<file path=customXml/itemProps2.xml><?xml version="1.0" encoding="utf-8"?>
<ds:datastoreItem xmlns:ds="http://schemas.openxmlformats.org/officeDocument/2006/customXml" ds:itemID="{08CDD39F-5481-45AD-89BB-482776BDBA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5379-f79c-4964-9301-1140f96aa672"/>
    <ds:schemaRef ds:uri="9b994499-688a-4c81-bb09-d15746d9e4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96776-2C32-4267-96FF-7331406F64C9}">
  <ds:schemaRefs>
    <ds:schemaRef ds:uri="http://schemas.microsoft.com/sharepoint/v3/contenttype/forms"/>
  </ds:schemaRefs>
</ds:datastoreItem>
</file>

<file path=customXml/itemProps4.xml><?xml version="1.0" encoding="utf-8"?>
<ds:datastoreItem xmlns:ds="http://schemas.openxmlformats.org/officeDocument/2006/customXml" ds:itemID="{6170BEC4-9BD3-46CF-9A5C-105903CD8C61}">
  <ds:schemaRefs>
    <ds:schemaRef ds:uri="http://schemas.microsoft.com/office/2006/metadata/properties"/>
    <ds:schemaRef ds:uri="http://schemas.microsoft.com/office/infopath/2007/PartnerControls"/>
    <ds:schemaRef ds:uri="5ede5379-f79c-4964-9301-1140f96aa672"/>
    <ds:schemaRef ds:uri="9b994499-688a-4c81-bb09-d15746d9e4fa"/>
  </ds:schemaRefs>
</ds:datastoreItem>
</file>

<file path=docProps/app.xml><?xml version="1.0" encoding="utf-8"?>
<Properties xmlns="http://schemas.openxmlformats.org/officeDocument/2006/extended-properties" xmlns:vt="http://schemas.openxmlformats.org/officeDocument/2006/docPropsVTypes">
  <TotalTime>743</TotalTime>
  <Words>3156</Words>
  <Application>Microsoft Office PowerPoint</Application>
  <PresentationFormat>Widescreen</PresentationFormat>
  <Paragraphs>593</Paragraphs>
  <Slides>85</Slides>
  <Notes>30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85</vt:i4>
      </vt:variant>
    </vt:vector>
  </HeadingPairs>
  <TitlesOfParts>
    <vt:vector size="98" baseType="lpstr">
      <vt:lpstr>Aldhabi</vt:lpstr>
      <vt:lpstr>Arial</vt:lpstr>
      <vt:lpstr>Arial Black</vt:lpstr>
      <vt:lpstr>Calibri</vt:lpstr>
      <vt:lpstr>Calibri Light</vt:lpstr>
      <vt:lpstr>Candara</vt:lpstr>
      <vt:lpstr>Courier New</vt:lpstr>
      <vt:lpstr>Source Sans Pro Black</vt:lpstr>
      <vt:lpstr>Trebuchet MS</vt:lpstr>
      <vt:lpstr>Wingdings</vt:lpstr>
      <vt:lpstr>Covers</vt:lpstr>
      <vt:lpstr>General</vt:lpstr>
      <vt:lpstr>Breakers</vt:lpstr>
      <vt:lpstr>API Testing</vt:lpstr>
      <vt:lpstr>SPEAKER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 for testing RESTful web services</vt:lpstr>
      <vt:lpstr>REST Assured</vt:lpstr>
      <vt:lpstr>Configuring REST Assured</vt:lpstr>
      <vt:lpstr>REST Assured documentation</vt:lpstr>
      <vt:lpstr>REST Assured Test Case structure</vt:lpstr>
      <vt:lpstr>REST Assured Test Case structure</vt:lpstr>
      <vt:lpstr>A sample test</vt:lpstr>
      <vt:lpstr>REST Assured features</vt:lpstr>
      <vt:lpstr>About Hamcrest matchers</vt:lpstr>
      <vt:lpstr>About GPath</vt:lpstr>
      <vt:lpstr>GPath example</vt:lpstr>
      <vt:lpstr>Validating technical response data</vt:lpstr>
      <vt:lpstr>Our API under test</vt:lpstr>
      <vt:lpstr>Parameters in RESTful web services</vt:lpstr>
      <vt:lpstr>Using query parameters</vt:lpstr>
      <vt:lpstr>Using path parameters</vt:lpstr>
      <vt:lpstr>Using parameters in REST Assured</vt:lpstr>
      <vt:lpstr>Using parameters in REST Assured</vt:lpstr>
      <vt:lpstr>Authentication</vt:lpstr>
      <vt:lpstr>Basic authentication</vt:lpstr>
      <vt:lpstr>OAuth(2)</vt:lpstr>
      <vt:lpstr>Sharing variables between tests</vt:lpstr>
      <vt:lpstr>Sharing variables between tests </vt:lpstr>
      <vt:lpstr>Sharing checks between tests</vt:lpstr>
      <vt:lpstr>Sharing checks between tests</vt:lpstr>
      <vt:lpstr>Reusing request properties</vt:lpstr>
      <vt:lpstr>XML support</vt:lpstr>
      <vt:lpstr>XmlPath – examples</vt:lpstr>
      <vt:lpstr>XmlPath – examples</vt:lpstr>
      <vt:lpstr>XmlPath – examples</vt:lpstr>
      <vt:lpstr>XmlPath – examples</vt:lpstr>
      <vt:lpstr>XmlPath – examples</vt:lpstr>
      <vt:lpstr>(De-)serialization of POJOs</vt:lpstr>
      <vt:lpstr>Example: Serialization</vt:lpstr>
      <vt:lpstr>Example: Serialization</vt:lpstr>
      <vt:lpstr>Example: Deserialization</vt:lpstr>
      <vt:lpstr>Practice</vt:lpstr>
      <vt:lpstr>Practice</vt:lpstr>
      <vt:lpstr>Questions</vt:lpstr>
      <vt:lpstr>Home task - 1</vt:lpstr>
      <vt:lpstr>Home task - 2</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Testing</dc:title>
  <dc:creator>Rakesh Budugu</dc:creator>
  <cp:lastModifiedBy>Vishnu Kolluri</cp:lastModifiedBy>
  <cp:revision>20</cp:revision>
  <dcterms:created xsi:type="dcterms:W3CDTF">2020-03-11T00:13:53Z</dcterms:created>
  <dcterms:modified xsi:type="dcterms:W3CDTF">2024-10-25T05:03:18Z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0x010100A8D4E6613F5B634CB601A095784E7618</vt:lpwstr>
  </property>
  <property fmtid="{D5CDD505-2E9C-101B-9397-08002B2CF9AE}" pid="3" name="_dlc_DocIdItemGuid">
    <vt:lpwstr>ed8762ff-c6e9-433e-9a01-915a6997c03b</vt:lpwstr>
  </property>
</Properties>
</file>